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a6cbbd93b09420e" /><Relationship Type="http://schemas.openxmlformats.org/officeDocument/2006/relationships/extended-properties" Target="/docProps/app.xml" Id="R4e576d36e0094f2f" /><Relationship Type="http://schemas.openxmlformats.org/officeDocument/2006/relationships/officeDocument" Target="/ppt/presentation.xml" Id="R5ed55393a3404b07" /></Relationships>
</file>

<file path=ppt/presentation.xml><?xml version="1.0" encoding="utf-8"?>
<p:presentation xmlns:p="http://schemas.openxmlformats.org/presentationml/2006/main">
  <p:sldMasterIdLst>
    <p:sldMasterId xmlns:r="http://schemas.openxmlformats.org/officeDocument/2006/relationships" id="2147483648" r:id="Rc20a9a00caad44f2"/>
  </p:sldMasterIdLst>
  <p:notesMasterIdLst>
    <p:notesMasterId xmlns:r="http://schemas.openxmlformats.org/officeDocument/2006/relationships" r:id="R3b870d95905c4544"/>
  </p:notesMasterIdLst>
  <p:sldIdLst>
    <p:sldId xmlns:r="http://schemas.openxmlformats.org/officeDocument/2006/relationships" id="256" r:id="R60a62502d04f4b1b"/>
    <p:sldId xmlns:r="http://schemas.openxmlformats.org/officeDocument/2006/relationships" id="257" r:id="R8ddb001b84dc4264"/>
    <p:sldId xmlns:r="http://schemas.openxmlformats.org/officeDocument/2006/relationships" id="258" r:id="R4204ff14b073433a"/>
    <p:sldId xmlns:r="http://schemas.openxmlformats.org/officeDocument/2006/relationships" id="259" r:id="Rd3969719c66842a4"/>
    <p:sldId xmlns:r="http://schemas.openxmlformats.org/officeDocument/2006/relationships" id="260" r:id="R1bcf6f2580b6450e"/>
    <p:sldId xmlns:r="http://schemas.openxmlformats.org/officeDocument/2006/relationships" id="261" r:id="R0f7cd03a06f94891"/>
    <p:sldId xmlns:r="http://schemas.openxmlformats.org/officeDocument/2006/relationships" id="262" r:id="Rc7fa0067ca6e4760"/>
    <p:sldId xmlns:r="http://schemas.openxmlformats.org/officeDocument/2006/relationships" id="263" r:id="R5578d2f855a44e65"/>
    <p:sldId xmlns:r="http://schemas.openxmlformats.org/officeDocument/2006/relationships" id="264" r:id="R75703af39c284d33"/>
    <p:sldId xmlns:r="http://schemas.openxmlformats.org/officeDocument/2006/relationships" id="265" r:id="Rd438639edb654389"/>
    <p:sldId xmlns:r="http://schemas.openxmlformats.org/officeDocument/2006/relationships" id="266" r:id="R0420ca5eb3d94763"/>
    <p:sldId xmlns:r="http://schemas.openxmlformats.org/officeDocument/2006/relationships" id="267" r:id="R5d4386d839044648"/>
    <p:sldId xmlns:r="http://schemas.openxmlformats.org/officeDocument/2006/relationships" id="268" r:id="Reeec831b5fd34b06"/>
    <p:sldId xmlns:r="http://schemas.openxmlformats.org/officeDocument/2006/relationships" id="269" r:id="R6f7bf0356ae64bb2"/>
    <p:sldId xmlns:r="http://schemas.openxmlformats.org/officeDocument/2006/relationships" id="270" r:id="R1c42a11d831a40fe"/>
    <p:sldId xmlns:r="http://schemas.openxmlformats.org/officeDocument/2006/relationships" id="271" r:id="Rd327801d5c504814"/>
    <p:sldId xmlns:r="http://schemas.openxmlformats.org/officeDocument/2006/relationships" id="272" r:id="Reeb2275dbe394905"/>
    <p:sldId xmlns:r="http://schemas.openxmlformats.org/officeDocument/2006/relationships" id="273" r:id="R96d96eba501d4596"/>
    <p:sldId xmlns:r="http://schemas.openxmlformats.org/officeDocument/2006/relationships" id="274" r:id="Rc27373e285d64ce5"/>
    <p:sldId xmlns:r="http://schemas.openxmlformats.org/officeDocument/2006/relationships" id="275" r:id="R8b43ca9c7cb04f36"/>
    <p:sldId xmlns:r="http://schemas.openxmlformats.org/officeDocument/2006/relationships" id="276" r:id="R27b486844d394b78"/>
    <p:sldId xmlns:r="http://schemas.openxmlformats.org/officeDocument/2006/relationships" id="277" r:id="R714e536360a8499b"/>
    <p:sldId xmlns:r="http://schemas.openxmlformats.org/officeDocument/2006/relationships" id="278" r:id="Rafb7ab008d0242ae"/>
    <p:sldId xmlns:r="http://schemas.openxmlformats.org/officeDocument/2006/relationships" id="279" r:id="R517c949f14724c15"/>
    <p:sldId xmlns:r="http://schemas.openxmlformats.org/officeDocument/2006/relationships" id="280" r:id="Rba24bd660cb24798"/>
    <p:sldId xmlns:r="http://schemas.openxmlformats.org/officeDocument/2006/relationships" id="281" r:id="R0a02382e82d943b8"/>
    <p:sldId xmlns:r="http://schemas.openxmlformats.org/officeDocument/2006/relationships" id="282" r:id="Rb920fef19eed43b2"/>
    <p:sldId xmlns:r="http://schemas.openxmlformats.org/officeDocument/2006/relationships" id="283" r:id="Rced1c89048bd4e92"/>
    <p:sldId xmlns:r="http://schemas.openxmlformats.org/officeDocument/2006/relationships" id="284" r:id="Rc4f36f89040b40fb"/>
    <p:sldId xmlns:r="http://schemas.openxmlformats.org/officeDocument/2006/relationships" id="285" r:id="R04a6e4c722524f67"/>
    <p:sldId xmlns:r="http://schemas.openxmlformats.org/officeDocument/2006/relationships" id="286" r:id="Rcdbcabb5caee4477"/>
    <p:sldId xmlns:r="http://schemas.openxmlformats.org/officeDocument/2006/relationships" id="287" r:id="Rc829caa8eff54b0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54b792a6e094480" /><Relationship Type="http://schemas.openxmlformats.org/officeDocument/2006/relationships/slideMaster" Target="/ppt/slideMasters/slideMaster1.xml" Id="Rc20a9a00caad44f2" /><Relationship Type="http://schemas.openxmlformats.org/officeDocument/2006/relationships/notesMaster" Target="/ppt/notesMasters/notesMaster1.xml" Id="R3b870d95905c4544" /><Relationship Type="http://schemas.openxmlformats.org/officeDocument/2006/relationships/presProps" Target="/ppt/presProps.xml" Id="R036535f6558a4a89" /><Relationship Type="http://schemas.openxmlformats.org/officeDocument/2006/relationships/tableStyles" Target="/ppt/tableStyles.xml" Id="R525bcb3c7e2e4f99" /><Relationship Type="http://schemas.openxmlformats.org/officeDocument/2006/relationships/slide" Target="/ppt/slides/slide1.xml" Id="R60a62502d04f4b1b" /><Relationship Type="http://schemas.openxmlformats.org/officeDocument/2006/relationships/slide" Target="/ppt/slides/slide2.xml" Id="R8ddb001b84dc4264" /><Relationship Type="http://schemas.openxmlformats.org/officeDocument/2006/relationships/slide" Target="/ppt/slides/slide3.xml" Id="R4204ff14b073433a" /><Relationship Type="http://schemas.openxmlformats.org/officeDocument/2006/relationships/slide" Target="/ppt/slides/slide4.xml" Id="Rd3969719c66842a4" /><Relationship Type="http://schemas.openxmlformats.org/officeDocument/2006/relationships/slide" Target="/ppt/slides/slide5.xml" Id="R1bcf6f2580b6450e" /><Relationship Type="http://schemas.openxmlformats.org/officeDocument/2006/relationships/slide" Target="/ppt/slides/slide6.xml" Id="R0f7cd03a06f94891" /><Relationship Type="http://schemas.openxmlformats.org/officeDocument/2006/relationships/slide" Target="/ppt/slides/slide7.xml" Id="Rc7fa0067ca6e4760" /><Relationship Type="http://schemas.openxmlformats.org/officeDocument/2006/relationships/slide" Target="/ppt/slides/slide8.xml" Id="R5578d2f855a44e65" /><Relationship Type="http://schemas.openxmlformats.org/officeDocument/2006/relationships/slide" Target="/ppt/slides/slide9.xml" Id="R75703af39c284d33" /><Relationship Type="http://schemas.openxmlformats.org/officeDocument/2006/relationships/slide" Target="/ppt/slides/slide10.xml" Id="Rd438639edb654389" /><Relationship Type="http://schemas.openxmlformats.org/officeDocument/2006/relationships/slide" Target="/ppt/slides/slide11.xml" Id="R0420ca5eb3d94763" /><Relationship Type="http://schemas.openxmlformats.org/officeDocument/2006/relationships/slide" Target="/ppt/slides/slide12.xml" Id="R5d4386d839044648" /><Relationship Type="http://schemas.openxmlformats.org/officeDocument/2006/relationships/slide" Target="/ppt/slides/slide13.xml" Id="Reeec831b5fd34b06" /><Relationship Type="http://schemas.openxmlformats.org/officeDocument/2006/relationships/slide" Target="/ppt/slides/slide14.xml" Id="R6f7bf0356ae64bb2" /><Relationship Type="http://schemas.openxmlformats.org/officeDocument/2006/relationships/slide" Target="/ppt/slides/slide15.xml" Id="R1c42a11d831a40fe" /><Relationship Type="http://schemas.openxmlformats.org/officeDocument/2006/relationships/slide" Target="/ppt/slides/slide16.xml" Id="Rd327801d5c504814" /><Relationship Type="http://schemas.openxmlformats.org/officeDocument/2006/relationships/slide" Target="/ppt/slides/slide17.xml" Id="Reeb2275dbe394905" /><Relationship Type="http://schemas.openxmlformats.org/officeDocument/2006/relationships/slide" Target="/ppt/slides/slide18.xml" Id="R96d96eba501d4596" /><Relationship Type="http://schemas.openxmlformats.org/officeDocument/2006/relationships/slide" Target="/ppt/slides/slide19.xml" Id="Rc27373e285d64ce5" /><Relationship Type="http://schemas.openxmlformats.org/officeDocument/2006/relationships/slide" Target="/ppt/slides/slide20.xml" Id="R8b43ca9c7cb04f36" /><Relationship Type="http://schemas.openxmlformats.org/officeDocument/2006/relationships/slide" Target="/ppt/slides/slide21.xml" Id="R27b486844d394b78" /><Relationship Type="http://schemas.openxmlformats.org/officeDocument/2006/relationships/slide" Target="/ppt/slides/slide22.xml" Id="R714e536360a8499b" /><Relationship Type="http://schemas.openxmlformats.org/officeDocument/2006/relationships/slide" Target="/ppt/slides/slide23.xml" Id="Rafb7ab008d0242ae" /><Relationship Type="http://schemas.openxmlformats.org/officeDocument/2006/relationships/slide" Target="/ppt/slides/slide24.xml" Id="R517c949f14724c15" /><Relationship Type="http://schemas.openxmlformats.org/officeDocument/2006/relationships/slide" Target="/ppt/slides/slide25.xml" Id="Rba24bd660cb24798" /><Relationship Type="http://schemas.openxmlformats.org/officeDocument/2006/relationships/slide" Target="/ppt/slides/slide26.xml" Id="R0a02382e82d943b8" /><Relationship Type="http://schemas.openxmlformats.org/officeDocument/2006/relationships/slide" Target="/ppt/slides/slide27.xml" Id="Rb920fef19eed43b2" /><Relationship Type="http://schemas.openxmlformats.org/officeDocument/2006/relationships/slide" Target="/ppt/slides/slide28.xml" Id="Rced1c89048bd4e92" /><Relationship Type="http://schemas.openxmlformats.org/officeDocument/2006/relationships/slide" Target="/ppt/slides/slide29.xml" Id="Rc4f36f89040b40fb" /><Relationship Type="http://schemas.openxmlformats.org/officeDocument/2006/relationships/slide" Target="/ppt/slides/slide30.xml" Id="R04a6e4c722524f67" /><Relationship Type="http://schemas.openxmlformats.org/officeDocument/2006/relationships/slide" Target="/ppt/slides/slide31.xml" Id="Rcdbcabb5caee4477" /><Relationship Type="http://schemas.openxmlformats.org/officeDocument/2006/relationships/slide" Target="/ppt/slides/slide32.xml" Id="Rc829caa8eff54b0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418360bbaa42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f5292ee66fb4155" /><Relationship Type="http://schemas.openxmlformats.org/officeDocument/2006/relationships/notesMaster" Target="/ppt/notesMasters/notesMaster1.xml" Id="R463d9468c82e4b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915fe10bbea644d9" /><Relationship Type="http://schemas.openxmlformats.org/officeDocument/2006/relationships/notesMaster" Target="/ppt/notesMasters/notesMaster1.xml" Id="R4b4b6da408f2492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e724a173d774cee" /><Relationship Type="http://schemas.openxmlformats.org/officeDocument/2006/relationships/notesMaster" Target="/ppt/notesMasters/notesMaster1.xml" Id="R77527b0abe944838" /></Relationships>
</file>

<file path=ppt/notesSlides/_rels/notesSlide4.xml.rels>&#65279;<?xml version="1.0" encoding="utf-8"?><Relationships xmlns="http://schemas.openxmlformats.org/package/2006/relationships"><Relationship Type="http://schemas.openxmlformats.org/officeDocument/2006/relationships/slide" Target="/ppt/slides/slide4.xml" Id="Rbb22d06a360f4522" /><Relationship Type="http://schemas.openxmlformats.org/officeDocument/2006/relationships/notesMaster" Target="/ppt/notesMasters/notesMaster1.xml" Id="R784082b1823e4f9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eddb69fd53a4f12" /><Relationship Type="http://schemas.openxmlformats.org/officeDocument/2006/relationships/notesMaster" Target="/ppt/notesMasters/notesMaster1.xml" Id="R6b7b97589c3a4a01" /></Relationships>
</file>

<file path=ppt/notesSlides/_rels/notesSlide6.xml.rels>&#65279;<?xml version="1.0" encoding="utf-8"?><Relationships xmlns="http://schemas.openxmlformats.org/package/2006/relationships"><Relationship Type="http://schemas.openxmlformats.org/officeDocument/2006/relationships/slide" Target="/ppt/slides/slide6.xml" Id="Rcdacb99cf0454bf5" /><Relationship Type="http://schemas.openxmlformats.org/officeDocument/2006/relationships/notesMaster" Target="/ppt/notesMasters/notesMaster1.xml" Id="Rf7e3c9b8750146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c48680ab522e455b" /><Relationship Type="http://schemas.openxmlformats.org/officeDocument/2006/relationships/notesMaster" Target="/ppt/notesMasters/notesMaster1.xml" Id="Rca0d562c0b8b44b9" /></Relationships>
</file>

<file path=ppt/notesSlides/_rels/notesSlide8.xml.rels>&#65279;<?xml version="1.0" encoding="utf-8"?><Relationships xmlns="http://schemas.openxmlformats.org/package/2006/relationships"><Relationship Type="http://schemas.openxmlformats.org/officeDocument/2006/relationships/slide" Target="/ppt/slides/slide8.xml" Id="Ref64da60b6af4fec" /><Relationship Type="http://schemas.openxmlformats.org/officeDocument/2006/relationships/notesMaster" Target="/ppt/notesMasters/notesMaster1.xml" Id="R70c7cf2ff11d42c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4891493f214b79" /><Relationship Type="http://schemas.openxmlformats.org/officeDocument/2006/relationships/notesMaster" Target="/ppt/notesMasters/notesMaster1.xml" Id="Rc83a1f5f246645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64fa7d576cb44f3" /><Relationship Type="http://schemas.openxmlformats.org/officeDocument/2006/relationships/notesMaster" Target="/ppt/notesMasters/notesMaster1.xml" Id="R1e20ff082b9046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a4e0bd953694eea" /><Relationship Type="http://schemas.openxmlformats.org/officeDocument/2006/relationships/notesMaster" Target="/ppt/notesMasters/notesMaster1.xml" Id="R2bd2b5a2984f4b5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f50c903cb04231" /><Relationship Type="http://schemas.openxmlformats.org/officeDocument/2006/relationships/notesMaster" Target="/ppt/notesMasters/notesMaster1.xml" Id="R931802de17c4433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495439c2310462a" /><Relationship Type="http://schemas.openxmlformats.org/officeDocument/2006/relationships/notesMaster" Target="/ppt/notesMasters/notesMaster1.xml" Id="R982e514d162d436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61cf56c75f648f5" /><Relationship Type="http://schemas.openxmlformats.org/officeDocument/2006/relationships/notesMaster" Target="/ppt/notesMasters/notesMaster1.xml" Id="R2b4af6f63b8844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dc447939eb947e3" /><Relationship Type="http://schemas.openxmlformats.org/officeDocument/2006/relationships/notesMaster" Target="/ppt/notesMasters/notesMaster1.xml" Id="R67c0d0c9ffe24c3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2d82701481f4678" /><Relationship Type="http://schemas.openxmlformats.org/officeDocument/2006/relationships/notesMaster" Target="/ppt/notesMasters/notesMaster1.xml" Id="Rf9b9b45b267c482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60dd2521c4d4d4f" /><Relationship Type="http://schemas.openxmlformats.org/officeDocument/2006/relationships/notesMaster" Target="/ppt/notesMasters/notesMaster1.xml" Id="R0aa822a94fcb4ef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dcfef63752641fc" /><Relationship Type="http://schemas.openxmlformats.org/officeDocument/2006/relationships/notesMaster" Target="/ppt/notesMasters/notesMaster1.xml" Id="Rff75003f709a407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fcb49ec0bda4463" /><Relationship Type="http://schemas.openxmlformats.org/officeDocument/2006/relationships/notesMaster" Target="/ppt/notesMasters/notesMaster1.xml" Id="Rccd2e05d8351439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217ce7ce9e546cb" /><Relationship Type="http://schemas.openxmlformats.org/officeDocument/2006/relationships/notesMaster" Target="/ppt/notesMasters/notesMaster1.xml" Id="R8e32551e593d46f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f4d692a56cc482a" /><Relationship Type="http://schemas.openxmlformats.org/officeDocument/2006/relationships/notesMaster" Target="/ppt/notesMasters/notesMaster1.xml" Id="R4e0fc695c011402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1fbf8571e2f4c62" /><Relationship Type="http://schemas.openxmlformats.org/officeDocument/2006/relationships/notesMaster" Target="/ppt/notesMasters/notesMaster1.xml" Id="Re6594d916993469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58d13fbb8884300" /><Relationship Type="http://schemas.openxmlformats.org/officeDocument/2006/relationships/notesMaster" Target="/ppt/notesMasters/notesMaster1.xml" Id="R190c72c08848481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7b09335e7a44c5b" /><Relationship Type="http://schemas.openxmlformats.org/officeDocument/2006/relationships/notesMaster" Target="/ppt/notesMasters/notesMaster1.xml" Id="R6da970d91a48459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e44e7bf9c984474" /><Relationship Type="http://schemas.openxmlformats.org/officeDocument/2006/relationships/notesMaster" Target="/ppt/notesMasters/notesMaster1.xml" Id="Re7a65509f1f8490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71c4027511d4ef8" /><Relationship Type="http://schemas.openxmlformats.org/officeDocument/2006/relationships/notesMaster" Target="/ppt/notesMasters/notesMaster1.xml" Id="Rfdf8eff388594d3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331de46faf44d05" /><Relationship Type="http://schemas.openxmlformats.org/officeDocument/2006/relationships/notesMaster" Target="/ppt/notesMasters/notesMaster1.xml" Id="Rabef5cae28e9427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53d3421033540b1" /><Relationship Type="http://schemas.openxmlformats.org/officeDocument/2006/relationships/notesMaster" Target="/ppt/notesMasters/notesMaster1.xml" Id="Re09eb744d70e4f8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bfa57d92454886" /><Relationship Type="http://schemas.openxmlformats.org/officeDocument/2006/relationships/notesMaster" Target="/ppt/notesMasters/notesMaster1.xml" Id="R2724b5b8187849c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b28340c6776476a" /><Relationship Type="http://schemas.openxmlformats.org/officeDocument/2006/relationships/notesMaster" Target="/ppt/notesMasters/notesMaster1.xml" Id="Rd4e4440662d648b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073b0092e8b484d" /><Relationship Type="http://schemas.openxmlformats.org/officeDocument/2006/relationships/notesMaster" Target="/ppt/notesMasters/notesMaster1.xml" Id="R1b09cd23fc70463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411b0077ff54ff6" /><Relationship Type="http://schemas.openxmlformats.org/officeDocument/2006/relationships/notesMaster" Target="/ppt/notesMasters/notesMaster1.xml" Id="R45e6c2b7781445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1 dakika.</a:t>
            </a:r>
          </a:p>
          <a:p xmlns:a="http://schemas.openxmlformats.org/drawingml/2006/main">
            <a:r>
              <a:t>Bugün tıpta öğrenmeyi, kendi öğrenme kararlarımız üzerinden konuşacağız. Dersin ardından bir konuyu arkadaşlarımız için nasıl öğreteceğimizi tasarlayacağız. Başlangıçta mükemmel bir ürün beklemiyorum. Hangi kararı neden verdiğinizi açıklayabilmenizi bekliyorum. Programdaki ad ve unvan kullanılmıştır.</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30 saniye düşünün: Son çalıştığınız konuda, gerçekten öğrendiğinizi hangi davranış gösterdi? Ardından yanınızdaki kişiyle 45 saniye paylaşın. İki yanıt alın. Tanıdıklık hissi ile bağımsız açıklama arasındaki farkı görünür kılın. Yanlış cevabı cezalandırmayacağınızı söyleyin.</a:t>
            </a:r>
          </a:p>
          <a:p xmlns:a="http://schemas.openxmlformats.org/drawingml/2006/main">
            <a:r>
              <a:t/>
            </a:r>
          </a:p>
          <a:p xmlns:a="http://schemas.openxmlformats.org/drawingml/2006/main">
            <a:r>
              <a:t>K5: Roediger HL, Karpicke JD. Test-enhanced learning. 2006;17(3):249–255. https://pubmed.ncbi.nlm.nih.gov/16507066/</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Bunlar komite hedeflerinin bu oturum için ölçülebilir karşılıklarıdır. 26 kaynak seçimine, 27 yapay zekâ ve etiğe, 28 ise öğrenme sorumluluğu ve rollere karşılık geliyor. Sonunda herkes bir sonraki çalışma adımını yazacak. Grup ürünü tek başına bireysel öğrenmeyi göstermeyecek.</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Öğrenci merkezlilikte sorumluluk paylaşılır. Öğretim üyesinin uzmanlığı ve rehberliği devam eder. Ders anlatımı, uygulama, tartışma ve geri bildirim hedefe göre birleşir. Sorun: Bir öğrenci kaynağa ulaşamıyorsa, bunu yalnızca motivasyon eksikliği diye açıklayabilir miyiz? Bir kısa yanıt alın.</a:t>
            </a:r>
          </a:p>
          <a:p xmlns:a="http://schemas.openxmlformats.org/drawingml/2006/main">
            <a:r>
              <a:t/>
            </a:r>
          </a:p>
          <a:p xmlns:a="http://schemas.openxmlformats.org/drawingml/2006/main">
            <a:r>
              <a:t>K2: TEPDAD. Mezuniyet Öncesi Tıp Eğitimi Ulusal Standartları, 2025 v.1. https://tepdad.org.tr/wp-content/uploads/2025/06/2025-Standartlar-Aciklamali.pdf</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Kuramlar öğrenmenin farklı yönlerini açıklar. Bunlar birbirini dışlayan öğrenci etiketleri değildir. Aynı etkinlik birden fazla kuramla açıklanabilir. Aşağıdaki örnekler bu ders için tasarlanmış uygulama örnekleridir.</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1 dakika.</a:t>
            </a:r>
          </a:p>
          <a:p xmlns:a="http://schemas.openxmlformats.org/drawingml/2006/main">
            <a:r>
              <a:t>Örnek: Öğrenci replikasyon ve transkripsiyonu ayıran bir soruyu yanıtlar. Sadece doğru veya yanlış demek yerine karıştırdığı noktayı belirtiriz. Sonra benzer bir soruyla yeniden dener. Burada kısa soru ve geri bildirim düzeni kullanıyoruz. Her tekrarı tek başına davranışçılıkla açıklamak gerekmez.</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Aynı anda çok sayıda yeni terim vermek yerine kalıp, ürün ve enzim ayrımını kurun. Önce kısa bir çözümlü örnek gösterin. Sonra örneği kapatıp öğrenciden yeniden açıklama isteyin. Destek düzeyini öğrencinin ön bilgisine göre ayarlayın. Tercih edilen renk veya video türünden önce, görevin gerektirdiği zihinsel işlemi düşünün.</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K6: Dunlosky J ve ark. Improving Students’ Learning With Effective Learning Techniques. 2013;14(1):4–58. https://www.psychologicalscience.org/publications/journals/pspi/learning-techniques.html</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1 dakika.</a:t>
            </a:r>
          </a:p>
          <a:p xmlns:a="http://schemas.openxmlformats.org/drawingml/2006/main">
            <a:r>
              <a:t>Örnek: Önce öğrenciden DNA, RNA ve protein ilişkisini kendi cümlesiyle açıklamasını isteyin. Açıklamadaki bağlantıları tartışın ve güvenilir kaynakla düzeltin. Her yorum bilimsel açıdan eşit doğrulukta değildir. Rehberlik, yanlış anlamanın kalıcılaşmasını engellemek için gerekir.</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1 dakika.</a:t>
            </a:r>
          </a:p>
          <a:p xmlns:a="http://schemas.openxmlformats.org/drawingml/2006/main">
            <a:r>
              <a:t>Bir öğrenci yanıt verirken hangi kanıta dayandığını sesli açıklar. Diğeri gerekçeyi sorgular. Roller değişir. Grup içinde bulunmak tek başına öğrenme kanıtı değildir. Herkesin katkısını ve bireysel açıklamasını görmek gerekir. Sadece güçlü öğrencinin konuşmasına izin vermeyin.</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Öğretimi sabit bir öğrenme stili etiketine eşleştirmenin başarıyı artırdığı iddiası için yeterli kanıt bulunmamıştır. Bu, bireysel farklılıkları veya erişilebilirlik gereksinimlerini yok saymak değildir. Şekil, açıklama ve uygulamayı içeriğin gerektirdiği biçimde kullanabiliriz. Kaynak: Pashler ve arkadaşları.</a:t>
            </a:r>
          </a:p>
          <a:p xmlns:a="http://schemas.openxmlformats.org/drawingml/2006/main">
            <a:r>
              <a:t/>
            </a:r>
          </a:p>
          <a:p xmlns:a="http://schemas.openxmlformats.org/drawingml/2006/main">
            <a:r>
              <a:t>K4: Pashler H ve ark. Learning Styles: Concepts and Evidence. 2008;9(3):105–119. https://pubmed.ncbi.nlm.nih.gov/26162104/</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3 dakika.</a:t>
            </a:r>
          </a:p>
          <a:p xmlns:a="http://schemas.openxmlformats.org/drawingml/2006/main">
            <a:r>
              <a:t>60 saniye bireysel yazma, 60 saniye eşle kontrol, 60 saniye birlikte düzeltme. Başarı oranı ilan etmeyin. Amaç, belleği yoklayarak eksikleri fark etmek. Bu kısa sınıf etkinliği bilimsel deney değildir ve burada uzun dönem etki ölçmüyoruz.</a:t>
            </a:r>
          </a:p>
          <a:p xmlns:a="http://schemas.openxmlformats.org/drawingml/2006/main">
            <a:r>
              <a:t/>
            </a:r>
          </a:p>
          <a:p xmlns:a="http://schemas.openxmlformats.org/drawingml/2006/main">
            <a:r>
              <a:t>K5: Roediger HL, Karpicke JD. Test-enhanced learning. 2006;17(3):249–255. https://pubmed.ncbi.nlm.nih.gov/16507066/</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Geri çağırma ve aralıklı çalışma çeşitli öğrenme görevleri için güçlü destek bulur. Her yöntemin etkisi konuya ve uygulanışına bağlıdır. Örnek gün aralıkları bir ders planı önerisidir, herkese uyan bilimsel bir reçete değildir.</a:t>
            </a:r>
          </a:p>
          <a:p xmlns:a="http://schemas.openxmlformats.org/drawingml/2006/main">
            <a:r>
              <a:t/>
            </a:r>
          </a:p>
          <a:p xmlns:a="http://schemas.openxmlformats.org/drawingml/2006/main">
            <a:r>
              <a:t>K5: Roediger HL, Karpicke JD. Test-enhanced learning. 2006;17(3):249–255. https://pubmed.ncbi.nlm.nih.gov/16507066/</a:t>
            </a:r>
          </a:p>
          <a:p xmlns:a="http://schemas.openxmlformats.org/drawingml/2006/main">
            <a:r>
              <a:t>K6: Dunlosky J ve ark. Improving Students’ Learning With Effective Learning Techniques. 2013;14(1):4–58. https://www.psychologicalscience.org/publications/journals/pspi/learning-techniques.html</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3 dakika.</a:t>
            </a:r>
          </a:p>
          <a:p xmlns:a="http://schemas.openxmlformats.org/drawingml/2006/main">
            <a:r>
              <a:t>Miller klinik yeterliğin değerlendirilmesi için bir çerçevedir. Öğrenme teorisi değildir. Birinci sınıfta bilgi ve gerekçelendirme üzerinde çalışabiliriz. Uygun beceri laboratuvarında gösterme düzeyi de mümkündür. Gerçek iş başındaki yapar düzeyi bu grup sunumuyla doğrulanamaz. Bir sunumun güzel görünmesi klinik yeterlik göstergesi değildir.</a:t>
            </a:r>
          </a:p>
          <a:p xmlns:a="http://schemas.openxmlformats.org/drawingml/2006/main">
            <a:r>
              <a:t/>
            </a:r>
          </a:p>
          <a:p xmlns:a="http://schemas.openxmlformats.org/drawingml/2006/main">
            <a:r>
              <a:t>K7: Miller GE. The assessment of clinical skills/competence/performance. 1990;65(9 Suppl):S63–S67. https://pubmed.ncbi.nlm.nih.gov/2400509/</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Hedef açıklamak ise yalnız videoyu izledi mi diye bakamayız. Ölçme, hedefteki davranışı göstermeli. Hedef bir beceriyi göstermekse sadece çoktan seçmeli soru yeterli olmaz. Çıktı ile etkinlik ve ölçme arasındaki ilişkiyi ekip çalışmasında da arayacağız.</a:t>
            </a:r>
          </a:p>
          <a:p xmlns:a="http://schemas.openxmlformats.org/drawingml/2006/main">
            <a:r>
              <a:t/>
            </a:r>
          </a:p>
          <a:p xmlns:a="http://schemas.openxmlformats.org/drawingml/2006/main">
            <a:r>
              <a:t>K2: TEPDAD. Mezuniyet Öncesi Tıp Eğitimi Ulusal Standartları, 2025 v.1. https://tepdad.org.tr/wp-content/uploads/2025/06/2025-Standartlar-Aciklamali.pdf</a:t>
            </a:r>
          </a:p>
          <a:p xmlns:a="http://schemas.openxmlformats.org/drawingml/2006/main">
            <a:r>
              <a:t>K7: Miller GE. The assessment of clinical skills/competence/performance. 1990;65(9 Suppl):S63–S67. https://pubmed.ncbi.nlm.nih.gov/2400509/</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Öz düzenleme tek başına kalmak anlamına gelmez. Yardım istemek, kaynak değiştirmek ve geri bildirim kullanmak da bu sürecin parçasıdır. Öğrencinin bir hedef, bir izleme kanıtı ve bir sonraki adımı olması yeterli bir başlangıç sağlar.</a:t>
            </a:r>
          </a:p>
          <a:p xmlns:a="http://schemas.openxmlformats.org/drawingml/2006/main">
            <a:r>
              <a:t/>
            </a:r>
          </a:p>
          <a:p xmlns:a="http://schemas.openxmlformats.org/drawingml/2006/main">
            <a:r>
              <a:t>K8: Zimmerman BJ. Becoming a Self-Regulated Learner: An Overview. 2002;41(2):64–70. https://doi.org/10.1207/s15430421tip4102_2</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Bu bir örnek plan, başarı garantisi değildir. Öğrenci süreleri ve günleri kendi ihtiyacına uyarlar. Kısa yanıtların doğruluğunu kontrol etmeden yalnız tekrar yapmak hatayı da pekiştirebilir. Planı ölçülen eksiklere göre yeniden düzenleyin.</a:t>
            </a:r>
          </a:p>
          <a:p xmlns:a="http://schemas.openxmlformats.org/drawingml/2006/main">
            <a:r>
              <a:t/>
            </a:r>
          </a:p>
          <a:p xmlns:a="http://schemas.openxmlformats.org/drawingml/2006/main">
            <a:r>
              <a:t>K8: Zimmerman BJ. Becoming a Self-Regulated Learner: An Overview. 2002;41(2):64–70. https://doi.org/10.1207/s15430421tip4102_2</a:t>
            </a:r>
          </a:p>
          <a:p xmlns:a="http://schemas.openxmlformats.org/drawingml/2006/main">
            <a:r>
              <a:t>K6: Dunlosky J ve ark. Improving Students’ Learning With Effective Learning Techniques. 2013;14(1):4–58. https://www.psychologicalscience.org/publications/journals/pspi/learning-techniques.html</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Bugün klinik karar vermiyoruz. Kanıta yaklaşma alışkanlığını öğreniyoruz. Araştırma bulgusu bir soruya belirli bir yöntem ve örneklem içinde yanıt verir. Bir tedavi sorusunu çalışırken hasta özellikleri ve uygulama bağlamı önemlidir. Öğrenme tasarımında da yöntem önerisinin hangi koşullarda sınandığını soracağız. Ayrıntılı kaynak erişimi öğleden sonraki oturumda ele alınacak.</a:t>
            </a:r>
          </a:p>
          <a:p xmlns:a="http://schemas.openxmlformats.org/drawingml/2006/main">
            <a:r>
              <a:t/>
            </a:r>
          </a:p>
          <a:p xmlns:a="http://schemas.openxmlformats.org/drawingml/2006/main">
            <a:r>
              <a:t>K9: Sackett DL ve ark. Evidence based medicine: what it is and what it isn’t. BMJ. 1996;312:71–72. https://www.bmj.com/content/312/7023/71</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DOI veya PubMed kaydının bulunması yalnız kaynağın varlığını gösterir. İçeriğin iddiayı destekleyip desteklemediği ayrıca kontrol edilir. Bir makalenin özeti ile tam metnine erişimi de ayırın. Yalnız özet görüldüyse bunu kayda yazın. Veri tabanında yer almak her çalışmayı aynı kalitede yapmaz.</a:t>
            </a:r>
          </a:p>
          <a:p xmlns:a="http://schemas.openxmlformats.org/drawingml/2006/main">
            <a:r>
              <a:t/>
            </a:r>
          </a:p>
          <a:p xmlns:a="http://schemas.openxmlformats.org/drawingml/2006/main">
            <a:r>
              <a:t>K9: Sackett DL ve ark. Evidence based medicine: what it is and what it isn’t. BMJ. 1996;312:71–72. https://www.bmj.com/content/312/7023/71</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Araç seçimini göreve bağlayın. Kurumsal erişime açık bir üretken sohbet aracı soru ve açıklama taslağı üretebilir. Kaynağa dayalı bir asistan da hata yapabilir. PubMed bir bibliyografik veri tabanıdır, üretken sohbet botu değildir. Bugün ücretli üyelik veya yeni hesap açma zorunluluğu yoktur. Araştırmada arama terimi taslağı üretmek ile gerçek veri, analiz sonucu veya kaynak uydurmak arasındaki sınırı vurgulayın.</a:t>
            </a:r>
          </a:p>
          <a:p xmlns:a="http://schemas.openxmlformats.org/drawingml/2006/main">
            <a:r>
              <a:t/>
            </a:r>
          </a:p>
          <a:p xmlns:a="http://schemas.openxmlformats.org/drawingml/2006/main">
            <a:r>
              <a:t>K11: UNESCO. Guidance for generative AI in education and research, 2023. https://www.unesco.org/en/articles/guidance-generative-ai-education-and-research</a:t>
            </a:r>
          </a:p>
          <a:p xmlns:a="http://schemas.openxmlformats.org/drawingml/2006/main">
            <a:r>
              <a:t>K12: WHO. Ethics and governance of artificial intelligence for health: large multi-modal models. https://www.who.int/publications/i/item/9789240084759</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2 dakika.</a:t>
            </a:r>
          </a:p>
          <a:p xmlns:a="http://schemas.openxmlformats.org/drawingml/2006/main">
            <a:r>
              <a:t>Prompta rol yazmak tek başına yeterli değildir. Konu, hedef, süre ve kontrol beklentisi gerekir. Örnek: Transkripsiyon ve replikasyonu ayırt etmek için 15 dakikalık iki etkinlik öner. Her biri için bir kontrol sorusu ver. Kaynak uydurma. Doğrulayamadığın iddiayı açıkça işaretle. Çıktıya doğru deme görevi araca devredilemez.</a:t>
            </a:r>
          </a:p>
          <a:p xmlns:a="http://schemas.openxmlformats.org/drawingml/2006/main">
            <a:r>
              <a:t/>
            </a:r>
          </a:p>
          <a:p xmlns:a="http://schemas.openxmlformats.org/drawingml/2006/main">
            <a:r>
              <a:t>K11: UNESCO. Guidance for generative AI in education and research, 2023. https://www.unesco.org/en/articles/guidance-generative-ai-education-and-research</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3 dakika.</a:t>
            </a:r>
          </a:p>
          <a:p xmlns:a="http://schemas.openxmlformats.org/drawingml/2006/main">
            <a:r>
              <a:t>Bu iki cümle hata ayıklama amacıyla yazılmış kurmaca örneklerdir. Gerçek bir aracın kaydı değildir. İlk cümleyi NCBI kaynağıyla düzeltin: Transkripsiyon DNA kalıbından RNA üretir. İkincisinde kaynak listesinin tek başına doğrulama olmadığını açıklatın. 60 saniye düşünme, 60 saniye eşle tartışma, 60 saniye kaynak ve düzeltme. Canlı araç açılabiliyorsa yalnız kişisel veri içermeyen promptu çalıştırın, 30 saniyede yanıt gelmezse örneğe geçin.</a:t>
            </a:r>
          </a:p>
          <a:p xmlns:a="http://schemas.openxmlformats.org/drawingml/2006/main">
            <a:r>
              <a:t/>
            </a:r>
          </a:p>
          <a:p xmlns:a="http://schemas.openxmlformats.org/drawingml/2006/main">
            <a:r>
              <a:t>K13: Alberts B ve ark. Molecular Biology of the Cell, 4th ed. From DNA to RNA. 2002. https://www.ncbi.nlm.nih.gov/books/NBK26887/</a:t>
            </a:r>
          </a:p>
          <a:p xmlns:a="http://schemas.openxmlformats.org/drawingml/2006/main">
            <a:r>
              <a:t>K11: UNESCO. Guidance for generative AI in education and research, 2023. https://www.unesco.org/en/articles/guidance-generative-ai-education-and-research</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3 dakika.</a:t>
            </a:r>
          </a:p>
          <a:p xmlns:a="http://schemas.openxmlformats.org/drawingml/2006/main">
            <a:r>
              <a:t>Mahremiyet, veri güvenliği, taraflılık, şeffaflık ve hesap verebilirlik komite hedefinde açıkça var. Gerçek kayıt yerine kurmaca içerik kullanın. Kurumun izin verdiği araç ve veri kuralları önceliklidir. Telifli slaytı veya makalenin tamamını izin olmadan yüklemeyin. YÖK rehberi araştırma ve yayını ele alır; bunu otomatik ders yönetmeliği olarak sunmayın. Öğrenci bir araca erişemiyorsa eşdeğer çevrimdışı yol kullanır.</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K10: YÖK. Bilimsel Araştırma ve Yayın Faaliyetlerinde Üretken Yapay Zekâ Kullanımına Dair Etik Rehber, 2024. https://proje.yok.gov.tr/tr/page/635</a:t>
            </a:r>
          </a:p>
          <a:p xmlns:a="http://schemas.openxmlformats.org/drawingml/2006/main">
            <a:r>
              <a:t>K11: UNESCO. Guidance for generative AI in education and research, 2023. https://www.unesco.org/en/articles/guidance-generative-ai-education-and-research</a:t>
            </a:r>
          </a:p>
          <a:p xmlns:a="http://schemas.openxmlformats.org/drawingml/2006/main">
            <a:r>
              <a:t>K12: WHO. Ethics and governance of artificial intelligence for health: large multi-modal models. https://www.who.int/publications/i/item/9789240084759</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3 dakika.</a:t>
            </a:r>
          </a:p>
          <a:p xmlns:a="http://schemas.openxmlformats.org/drawingml/2006/main">
            <a:r>
              <a:t>Önce 60 saniye herkes bireysel yazsın. Sonra cevapları tartışın. 1: Hayır. Tercih, başarıya ilişkin eşleştirme kanıtı değildir. 2: Gösterir. Gerçek iş başındaki yapar düzeyinden ayrılır. 3: Kaynağın varlığını ve açılabilirliğini, ardından iddiayı gerçekten destekleyip desteklemediğini kontrol etmek. Bu araç yerel biçimlendirici kontrol içindir, geçerliği sınanmış ölçek değildir.</a:t>
            </a:r>
          </a:p>
          <a:p xmlns:a="http://schemas.openxmlformats.org/drawingml/2006/main">
            <a:r>
              <a:t/>
            </a:r>
          </a:p>
          <a:p xmlns:a="http://schemas.openxmlformats.org/drawingml/2006/main">
            <a:r>
              <a:t>K4: Pashler H ve ark. Learning Styles: Concepts and Evidence. 2008;9(3):105–119. https://pubmed.ncbi.nlm.nih.gov/26162104/</a:t>
            </a:r>
          </a:p>
          <a:p xmlns:a="http://schemas.openxmlformats.org/drawingml/2006/main">
            <a:r>
              <a:t>K7: Miller GE. The assessment of clinical skills/competence/performance. 1990;65(9 Suppl):S63–S67. https://pubmed.ncbi.nlm.nih.gov/2400509/</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Süre: 3 dakika.</a:t>
            </a:r>
          </a:p>
          <a:p xmlns:a="http://schemas.openxmlformats.org/drawingml/2006/main">
            <a:r>
              <a:t>Şimdi görevi ekibe devrediyoruz. Konu bugün başlamadan önce işlenmiş olmalı. Bir dersin bütününü öğretmeye çalışmayın. Kendi planınızı önce düşünün, sonra yapay zekâdan alternatif isteyin. Saat 11.00’de başlayacak çalışmada kararlarınızı ve yaptığınız düzeltmeleri görünür kılacaksınız.</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Ekip çalışması / kaynak slaytı.</a:t>
            </a:r>
          </a:p>
          <a:p xmlns:a="http://schemas.openxmlformats.org/drawingml/2006/main">
            <a:r>
              <a:t>11.00–11.05. Cihaz sayısı azsa iki küçük ekip aynı cihazı dönüşümlü kullanır. Cihaz sahibi otomatik lider olmaz. 3 kişilik grupta roller birleşebilir, 7–8 kişide kaynak kontrolü iki kişiye verilir. 8’in üstünü bölün. İngilizce programda aynı görev ve ölçütler İngilizce uygulanabilir; o programın saati ayrıca teyit edilir.</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Ekip çalışması / kaynak slaytı.</a:t>
            </a:r>
          </a:p>
          <a:p xmlns:a="http://schemas.openxmlformats.org/drawingml/2006/main">
            <a:r>
              <a:t>11.35’te grup iki önemli iddianın doğrulama kaydını göstermeli. Kaynak doğrulanamıyorsa kesin ifade ürünün dışına çıkar veya açıkça doğrulanamadı olarak işaretlenir. 11.50–12.00 ara korunur.</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Ekip çalışması / kaynak slaytı.</a:t>
            </a:r>
          </a:p>
          <a:p xmlns:a="http://schemas.openxmlformats.org/drawingml/2006/main">
            <a:r>
              <a:t>Sunum için 25 dakika var. 1–6 grup: grup başına en çok 3 dakika sunum ve 1 dakika geri bildirim. 7–12 grup: grup başına 90 saniye sunum ve 30 saniye geri bildirim. 13 ve üzeri: bütün gruplar eşli galeri turunda sunar. Ayrıntılı dönüş planı rehberde. Son 10 dakikayı refleksiyon ve bireysel çıkış için koruyun.</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Ekip çalışması / kaynak slaytı.</a:t>
            </a:r>
          </a:p>
          <a:p xmlns:a="http://schemas.openxmlformats.org/drawingml/2006/main">
            <a:r>
              <a:t>Bir güzel tasarım yarışması yapmıyoruz. Sunumda bir örnek soru, iki doğrulama kaydı ve üç rol görünür olmalı. Sunum yazılımı yoksa tek sayfa veya sözlü anlatım eşdeğerdir. Son slaytta öğrencinin kendi sorumluluğu ile kurumdan beklediği destek birlikte yer alsın.</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Ekip çalışması / kaynak slaytı.</a:t>
            </a:r>
          </a:p>
          <a:p xmlns:a="http://schemas.openxmlformats.org/drawingml/2006/main">
            <a:r>
              <a:t>Her ölçüt 0–2 puan, toplam 10. Bu yerel bir biçimlendirici rubriktir; komite notu veya geçerliği kanıtlanmış ölçek değildir. Erişim eksikliği puan düşürmez. Kaynak uydurma, kişisel veri veya doğrulanmadan kesin sunulan kritik bilgi varsa yaygınlaştırmadan önce düzeltme gerekir. Öğrenciye gerekçe ve revizyon fırsatı verin.</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Ekip çalışması / kaynak slaytı.</a:t>
            </a:r>
          </a:p>
          <a:p xmlns:a="http://schemas.openxmlformats.org/drawingml/2006/main">
            <a:r>
              <a:t>12.45–12.50. Bireysel yazılır. Toplanan belgeler yalnız belirlenmiş ders kanalına gider; kamuya açık paylaşım gerekmez. Bir sonraki panel için kişi başına bir yöntem, bir kontrol sorusu ve bir etik sınır notu korunur. Yedi gün sonra kısa bir hatırlama kontrolü önerilir, otomatik yapılmış veya programa eklenmiş sayılmaz.</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Ekip çalışması / kaynak slaytı.</a:t>
            </a:r>
          </a:p>
          <a:p xmlns:a="http://schemas.openxmlformats.org/drawingml/2006/main">
            <a:r>
              <a:t>K3: Kaufman DM. Applying educational theory in practice. BMJ. 2003;326:213–216. https://pmc.ncbi.nlm.nih.gov/articles/PMC1125068/</a:t>
            </a:r>
          </a:p>
          <a:p xmlns:a="http://schemas.openxmlformats.org/drawingml/2006/main">
            <a:r>
              <a:t>K4: Pashler H ve ark. Learning Styles: Concepts and Evidence. 2008;9(3):105–119. https://pubmed.ncbi.nlm.nih.gov/26162104/</a:t>
            </a:r>
          </a:p>
          <a:p xmlns:a="http://schemas.openxmlformats.org/drawingml/2006/main">
            <a:r>
              <a:t>K5: Roediger HL, Karpicke JD. Test-enhanced learning. 2006;17(3):249–255. https://pubmed.ncbi.nlm.nih.gov/16507066/</a:t>
            </a:r>
          </a:p>
          <a:p xmlns:a="http://schemas.openxmlformats.org/drawingml/2006/main">
            <a:r>
              <a:t>K6: Dunlosky J ve ark. Improving Students’ Learning With Effective Learning Techniques. 2013;14(1):4–58. https://www.psychologicalscience.org/publications/journals/pspi/learning-techniques.html</a:t>
            </a:r>
          </a:p>
          <a:p xmlns:a="http://schemas.openxmlformats.org/drawingml/2006/main">
            <a:r>
              <a:t>K7: Miller GE. The assessment of clinical skills/competence/performance. 1990;65(9 Suppl):S63–S67. https://pubmed.ncbi.nlm.nih.gov/2400509/</a:t>
            </a:r>
          </a:p>
          <a:p xmlns:a="http://schemas.openxmlformats.org/drawingml/2006/main">
            <a:r>
              <a:t>K8: Zimmerman BJ. Becoming a Self-Regulated Learner: An Overview. 2002;41(2):64–70. https://doi.org/10.1207/s15430421tip4102_2</a:t>
            </a:r>
          </a:p>
          <a:p xmlns:a="http://schemas.openxmlformats.org/drawingml/2006/main">
            <a:r>
              <a:t>K9: Sackett DL ve ark. Evidence based medicine: what it is and what it isn’t. BMJ. 1996;312:71–72. https://www.bmj.com/content/312/7023/71</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K4: Pashler H ve ark. Learning Styles: Concepts and Evidence. 2008;9(3):105–119. https://pubmed.ncbi.nlm.nih.gov/26162104/</a:t>
            </a:r>
          </a:p>
          <a:p xmlns:a="http://schemas.openxmlformats.org/drawingml/2006/main">
            <a:r>
              <a:t>K5: Roediger HL, Karpicke JD. Test-enhanced learning. 2006;17(3):249–255. https://pubmed.ncbi.nlm.nih.gov/16507066/</a:t>
            </a:r>
          </a:p>
          <a:p xmlns:a="http://schemas.openxmlformats.org/drawingml/2006/main">
            <a:r>
              <a:t>K6: Dunlosky J ve ark. Improving Students’ Learning With Effective Learning Techniques. 2013;14(1):4–58. https://www.psychologicalscience.org/publications/journals/pspi/learning-techniques.html</a:t>
            </a:r>
          </a:p>
          <a:p xmlns:a="http://schemas.openxmlformats.org/drawingml/2006/main">
            <a:r>
              <a:t>K7: Miller GE. The assessment of clinical skills/competence/performance. 1990;65(9 Suppl):S63–S67. https://pubmed.ncbi.nlm.nih.gov/2400509/</a:t>
            </a:r>
          </a:p>
          <a:p xmlns:a="http://schemas.openxmlformats.org/drawingml/2006/main">
            <a:r>
              <a:t>K8: Zimmerman BJ. Becoming a Self-Regulated Learner: An Overview. 2002;41(2):64–70. https://doi.org/10.1207/s15430421tip4102_2</a:t>
            </a:r>
          </a:p>
          <a:p xmlns:a="http://schemas.openxmlformats.org/drawingml/2006/main">
            <a:r>
              <a:t>K9: Sackett DL ve ark. Evidence based medicine: what it is and what it isn’t. BMJ. 1996;312:71–72. https://www.bmj.com/content/312/7023/71</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Ekip çalışması / kaynak slaytı.</a:t>
            </a:r>
          </a:p>
          <a:p xmlns:a="http://schemas.openxmlformats.org/drawingml/2006/main">
            <a:r>
              <a:t>K1: İstanbul Okan Üniversitesi Tıp Fakültesi, TIP 101 programı ve komite hedefleri. Kullanıcının paylaştığı 1001158850.jpg ve 1001158849.jpg. 19 Ekim 2026 programı, hedef 26–28. Sağlanan iki ekran görüntüsü</a:t>
            </a:r>
          </a:p>
          <a:p xmlns:a="http://schemas.openxmlformats.org/drawingml/2006/main">
            <a:r>
              <a:t>K2: TEPDAD. Mezuniyet Öncesi Tıp Eğitimi Ulusal Standartları, 2025 v.1. Öğrencinin öğrenme sorumluluğu, bağımsız öğrenme ve değerlendirme desteği. Tek oturum için akreditasyon iddiası değildir. https://tepdad.org.tr/wp-content/uploads/2025/06/2025-Standartlar-Aciklamali.pdf</a:t>
            </a:r>
          </a:p>
          <a:p xmlns:a="http://schemas.openxmlformats.org/drawingml/2006/main">
            <a:r>
              <a:t>K10: YÖK. Bilimsel Araştırma ve Yayın Faaliyetlerinde Üretken Yapay Zekâ Kullanımına Dair Etik Rehber, 2024. Resmî duyuruda şeffaflık, dürüstlük, özen, adalet, mahremiyet ve sorumluluk ilkeleri doğrulandı. PDF erişimi sınırlıydı. Rehberin araştırma/yayın kapsamı, dersin yerel kuralı yerine geçmez. https://proje.yok.gov.tr/tr/page/635</a:t>
            </a:r>
          </a:p>
          <a:p xmlns:a="http://schemas.openxmlformats.org/drawingml/2006/main">
            <a:r>
              <a:t>K11: UNESCO. Guidance for generative AI in education and research, 2023. Resmî sayfa güncellemesi 16 Ocak 2026. İnsan merkezli, eşitlikçi ve veri mahremiyetini gözeten kullanım. https://www.unesco.org/en/articles/guidance-generative-ai-education-and-research</a:t>
            </a:r>
          </a:p>
          <a:p xmlns:a="http://schemas.openxmlformats.org/drawingml/2006/main">
            <a:r>
              <a:t>K12: WHO. Ethics and governance of artificial intelligence for health: large multi-modal models. Sağlıkta üretken yapay zekâ için insan sorumluluğu ve risk çerçevesi. https://www.who.int/publications/i/item/9789240084759</a:t>
            </a:r>
          </a:p>
          <a:p xmlns:a="http://schemas.openxmlformats.org/drawingml/2006/main">
            <a:r>
              <a:t>K13: Alberts B ve ark. Molecular Biology of the Cell, 4th ed. From DNA to RNA. 2002. NCBI Bookshelf. Temel transkripsiyon kavramları için açık ders kitabı bölümü. Güncel klinik karar kaynağı değildir. https://www.ncbi.nlm.nih.gov/books/NBK26887/</a:t>
            </a:r>
          </a:p>
          <a:p xmlns:a="http://schemas.openxmlformats.org/drawingml/2006/main">
            <a:r>
              <a:t>Erişim tarihi: 18 Ekim 2026. Ders içi uygulama önerileri yerel uyarlamadır.</a:t>
            </a:r>
          </a:p>
          <a:p xmlns:a="http://schemas.openxmlformats.org/drawingml/2006/main">
            <a:r>
              <a:t/>
            </a:r>
          </a:p>
          <a:p xmlns:a="http://schemas.openxmlformats.org/drawingml/2006/main">
            <a:r>
              <a:t>K1: İstanbul Okan Üniversitesi Tıp Fakültesi, TIP 101 programı ve komite hedefleri. Sağlanan iki ekran görüntüsü</a:t>
            </a:r>
          </a:p>
          <a:p xmlns:a="http://schemas.openxmlformats.org/drawingml/2006/main">
            <a:r>
              <a:t>K2: TEPDAD. Mezuniyet Öncesi Tıp Eğitimi Ulusal Standartları, 2025 v.1. https://tepdad.org.tr/wp-content/uploads/2025/06/2025-Standartlar-Aciklamali.pdf</a:t>
            </a:r>
          </a:p>
          <a:p xmlns:a="http://schemas.openxmlformats.org/drawingml/2006/main">
            <a:r>
              <a:t>K10: YÖK. Bilimsel Araştırma ve Yayın Faaliyetlerinde Üretken Yapay Zekâ Kullanımına Dair Etik Rehber, 2024. https://proje.yok.gov.tr/tr/page/635</a:t>
            </a:r>
          </a:p>
          <a:p xmlns:a="http://schemas.openxmlformats.org/drawingml/2006/main">
            <a:r>
              <a:t>K11: UNESCO. Guidance for generative AI in education and research, 2023. https://www.unesco.org/en/articles/guidance-generative-ai-education-and-research</a:t>
            </a:r>
          </a:p>
          <a:p xmlns:a="http://schemas.openxmlformats.org/drawingml/2006/main">
            <a:r>
              <a:t>K12: WHO. Ethics and governance of artificial intelligence for health: large multi-modal models. https://www.who.int/publications/i/item/9789240084759</a:t>
            </a:r>
          </a:p>
          <a:p xmlns:a="http://schemas.openxmlformats.org/drawingml/2006/main">
            <a:r>
              <a:t>K13: Alberts B ve ark. Molecular Biology of the Cell, 4th ed. From DNA to RNA. 2002. https://www.ncbi.nlm.nih.gov/books/NBK26887/</a:t>
            </a:r>
          </a:p>
          <a:p xmlns:a="http://schemas.openxmlformats.org/drawingml/2006/main">
            <a:r>
              <a:t/>
            </a:r>
          </a:p>
          <a:p xmlns:a="http://schemas.openxmlformats.org/drawingml/2006/main">
            <a:r>
              <a:t>Kurumsal görsel kaynak: İstanbul Okan Üniversitesi, Kurumsal Logomuz. https://www.okan.edu.tr/kurumsal/sayfa/2592/okan-universitesi-logosu/ (18.10.2026). Orijinal logo, oranı korunarak kullanılmıştır.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f1f6c5853f3433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3651794370743e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e5b6f96d77649e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2db211db8ad40b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390c51fea52456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110e76f693c474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C0313A-49CE-441E-9F78-0EA0C34DDCA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4F9A857-C140-4127-923A-A74ADE9971C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E08FADD-E832-4246-950D-96D8B5EC11D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69F234A-F66F-4F5D-B1A9-ACCF788E589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2F8CE62-9B5E-406D-A0EC-BE024155BF1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3293F37-E8ED-4961-8215-666C4F12964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512B162-2B21-4F79-8FD3-D6E6AA24D01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186AB8B-6D60-4ECF-83EA-3E38855DFCE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204F0AA-AB9C-46F1-BA1A-E5A1A19675F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274DB52-CB06-4D80-A59A-9A0DE7D122A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2b9ef021e6748bb" /><Relationship Type="http://schemas.openxmlformats.org/officeDocument/2006/relationships/slideLayout" Target="/ppt/slideLayouts/slideLayout1.xml" Id="R2e176a8645f9484b" /><Relationship Type="http://schemas.openxmlformats.org/officeDocument/2006/relationships/slideLayout" Target="/ppt/slideLayouts/slideLayout2.xml" Id="R0c02a76d8a614bb6" /><Relationship Type="http://schemas.openxmlformats.org/officeDocument/2006/relationships/slideLayout" Target="/ppt/slideLayouts/slideLayout3.xml" Id="R5f3a4d982f934eeb" /><Relationship Type="http://schemas.openxmlformats.org/officeDocument/2006/relationships/slideLayout" Target="/ppt/slideLayouts/slideLayout4.xml" Id="R32e0f87aed9a4735" /><Relationship Type="http://schemas.openxmlformats.org/officeDocument/2006/relationships/slideLayout" Target="/ppt/slideLayouts/slideLayout5.xml" Id="R1aa573d1c95e4413" /><Relationship Type="http://schemas.openxmlformats.org/officeDocument/2006/relationships/slideLayout" Target="/ppt/slideLayouts/slideLayout6.xml" Id="Rc0e753e616b9489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e176a8645f9484b"/>
    <p:sldLayoutId xmlns:r="http://schemas.openxmlformats.org/officeDocument/2006/relationships" id="2147483650" r:id="R0c02a76d8a614bb6"/>
    <p:sldLayoutId xmlns:r="http://schemas.openxmlformats.org/officeDocument/2006/relationships" id="2147483651" r:id="R5f3a4d982f934eeb"/>
    <p:sldLayoutId xmlns:r="http://schemas.openxmlformats.org/officeDocument/2006/relationships" id="2147483652" r:id="R32e0f87aed9a4735"/>
    <p:sldLayoutId xmlns:r="http://schemas.openxmlformats.org/officeDocument/2006/relationships" id="2147483653" r:id="R1aa573d1c95e4413"/>
    <p:sldLayoutId xmlns:r="http://schemas.openxmlformats.org/officeDocument/2006/relationships" id="2147483654" r:id="Rc0e753e616b9489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260af709ee44b6d" /><Relationship Type="http://schemas.openxmlformats.org/officeDocument/2006/relationships/image" Target="/ppt/media/image.png" Id="Rc7805a5591f449d2" /><Relationship Type="http://schemas.openxmlformats.org/officeDocument/2006/relationships/notesSlide" Target="/ppt/notesSlides/notesSlide1.xml" Id="R6b74bebf204e47e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39920bcabdb427e" /><Relationship Type="http://schemas.openxmlformats.org/officeDocument/2006/relationships/image" Target="/ppt/media/image2.png" Id="Re435bfd67dea43bd" /><Relationship Type="http://schemas.openxmlformats.org/officeDocument/2006/relationships/notesSlide" Target="/ppt/notesSlides/notesSlide2.xml" Id="R456309c704ec410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f934a43b92d43b6" /><Relationship Type="http://schemas.openxmlformats.org/officeDocument/2006/relationships/image" Target="/ppt/media/image3.png" Id="R65def246d1cb4be9" /><Relationship Type="http://schemas.openxmlformats.org/officeDocument/2006/relationships/notesSlide" Target="/ppt/notesSlides/notesSlide3.xml" Id="R4a8776faaa7b4a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77fe3f3dc8346c0" /><Relationship Type="http://schemas.openxmlformats.org/officeDocument/2006/relationships/image" Target="/ppt/media/image4.png" Id="Ra4fba5d74be141e0" /><Relationship Type="http://schemas.openxmlformats.org/officeDocument/2006/relationships/notesSlide" Target="/ppt/notesSlides/notesSlide4.xml" Id="Rbd9d6bb9c49e45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f5e9b5a35884892" /><Relationship Type="http://schemas.openxmlformats.org/officeDocument/2006/relationships/image" Target="/ppt/media/image5.png" Id="R56de6c443789444e" /><Relationship Type="http://schemas.openxmlformats.org/officeDocument/2006/relationships/notesSlide" Target="/ppt/notesSlides/notesSlide5.xml" Id="Rcd636c8b19064fb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8338c5bff7941e3" /><Relationship Type="http://schemas.openxmlformats.org/officeDocument/2006/relationships/image" Target="/ppt/media/image6.png" Id="Rcc5f4769c4644767" /><Relationship Type="http://schemas.openxmlformats.org/officeDocument/2006/relationships/notesSlide" Target="/ppt/notesSlides/notesSlide6.xml" Id="R47bd1d3ba027498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2de513c39fa4627" /><Relationship Type="http://schemas.openxmlformats.org/officeDocument/2006/relationships/image" Target="/ppt/media/image7.png" Id="R9c1afe394a234006" /><Relationship Type="http://schemas.openxmlformats.org/officeDocument/2006/relationships/notesSlide" Target="/ppt/notesSlides/notesSlide7.xml" Id="R69512bb43bac4fb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a9e6d2009fa4005" /><Relationship Type="http://schemas.openxmlformats.org/officeDocument/2006/relationships/image" Target="/ppt/media/image8.png" Id="R96a100459ae14c99" /><Relationship Type="http://schemas.openxmlformats.org/officeDocument/2006/relationships/notesSlide" Target="/ppt/notesSlides/notesSlide8.xml" Id="R89174f60e198401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ed28ce8c9004072" /><Relationship Type="http://schemas.openxmlformats.org/officeDocument/2006/relationships/image" Target="/ppt/media/image9.png" Id="R5677cd91aa584360" /><Relationship Type="http://schemas.openxmlformats.org/officeDocument/2006/relationships/notesSlide" Target="/ppt/notesSlides/notesSlide9.xml" Id="R4f537b87377b444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bb03e99aca745d0" /><Relationship Type="http://schemas.openxmlformats.org/officeDocument/2006/relationships/image" Target="/ppt/media/image10.png" Id="Rbb03200eb83f47fc" /><Relationship Type="http://schemas.openxmlformats.org/officeDocument/2006/relationships/notesSlide" Target="/ppt/notesSlides/notesSlide10.xml" Id="Rd2f37631a6714c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cdb83f720f44d95" /><Relationship Type="http://schemas.openxmlformats.org/officeDocument/2006/relationships/image" Target="/ppt/media/image11.png" Id="R416c9e5cb7124569" /><Relationship Type="http://schemas.openxmlformats.org/officeDocument/2006/relationships/notesSlide" Target="/ppt/notesSlides/notesSlide11.xml" Id="R071d72537dcb477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4402944e58354c53" /><Relationship Type="http://schemas.openxmlformats.org/officeDocument/2006/relationships/image" Target="/ppt/media/image12.png" Id="Rb632a68da1354662" /><Relationship Type="http://schemas.openxmlformats.org/officeDocument/2006/relationships/notesSlide" Target="/ppt/notesSlides/notesSlide12.xml" Id="R9a36c9a1fdb8429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8d82e2777fa4805" /><Relationship Type="http://schemas.openxmlformats.org/officeDocument/2006/relationships/image" Target="/ppt/media/image13.png" Id="Raa4ae2e862bf457c" /><Relationship Type="http://schemas.openxmlformats.org/officeDocument/2006/relationships/notesSlide" Target="/ppt/notesSlides/notesSlide13.xml" Id="R0dc9f2c1eda4450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1ff74a96af54f1e" /><Relationship Type="http://schemas.openxmlformats.org/officeDocument/2006/relationships/image" Target="/ppt/media/image14.png" Id="R404686ec5c484f4b" /><Relationship Type="http://schemas.openxmlformats.org/officeDocument/2006/relationships/notesSlide" Target="/ppt/notesSlides/notesSlide14.xml" Id="Rc629c6d317e047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b5e6d7a1cca4eb4" /><Relationship Type="http://schemas.openxmlformats.org/officeDocument/2006/relationships/image" Target="/ppt/media/image15.png" Id="R0fb3fbf2ab7547b0" /><Relationship Type="http://schemas.openxmlformats.org/officeDocument/2006/relationships/notesSlide" Target="/ppt/notesSlides/notesSlide15.xml" Id="R23f6ebcb389d483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393408ba2fd411b" /><Relationship Type="http://schemas.openxmlformats.org/officeDocument/2006/relationships/image" Target="/ppt/media/image16.png" Id="Rd50f863ef5564ccc" /><Relationship Type="http://schemas.openxmlformats.org/officeDocument/2006/relationships/notesSlide" Target="/ppt/notesSlides/notesSlide16.xml" Id="R2940d030122145a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5ae0359cd0b484a" /><Relationship Type="http://schemas.openxmlformats.org/officeDocument/2006/relationships/image" Target="/ppt/media/image17.png" Id="Rb7fb8aa7c5784452" /><Relationship Type="http://schemas.openxmlformats.org/officeDocument/2006/relationships/notesSlide" Target="/ppt/notesSlides/notesSlide17.xml" Id="R0d9a19d38a49490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efa121a0dd34749" /><Relationship Type="http://schemas.openxmlformats.org/officeDocument/2006/relationships/image" Target="/ppt/media/image18.png" Id="Rfbb74df34f7f4d8e" /><Relationship Type="http://schemas.openxmlformats.org/officeDocument/2006/relationships/notesSlide" Target="/ppt/notesSlides/notesSlide18.xml" Id="Rf5711272ae3f412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ea31ef049ab04dfc" /><Relationship Type="http://schemas.openxmlformats.org/officeDocument/2006/relationships/image" Target="/ppt/media/image19.png" Id="R681d7f338c6c4b9d" /><Relationship Type="http://schemas.openxmlformats.org/officeDocument/2006/relationships/notesSlide" Target="/ppt/notesSlides/notesSlide19.xml" Id="Rc20bf324f7dc442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d36a9fa5b0a34229" /><Relationship Type="http://schemas.openxmlformats.org/officeDocument/2006/relationships/image" Target="/ppt/media/image20.png" Id="Rfa49379ba2cf4c90" /><Relationship Type="http://schemas.openxmlformats.org/officeDocument/2006/relationships/notesSlide" Target="/ppt/notesSlides/notesSlide20.xml" Id="R385462b0ab26487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bf40c74120914e8d" /><Relationship Type="http://schemas.openxmlformats.org/officeDocument/2006/relationships/image" Target="/ppt/media/image21.png" Id="R93563691e6ad4758" /><Relationship Type="http://schemas.openxmlformats.org/officeDocument/2006/relationships/notesSlide" Target="/ppt/notesSlides/notesSlide21.xml" Id="Rc69c744d9fae408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09e671d189184234" /><Relationship Type="http://schemas.openxmlformats.org/officeDocument/2006/relationships/image" Target="/ppt/media/image22.png" Id="R12ae6cda92574a59" /><Relationship Type="http://schemas.openxmlformats.org/officeDocument/2006/relationships/notesSlide" Target="/ppt/notesSlides/notesSlide22.xml" Id="R21b0c1773514482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e75ced3baedb406b" /><Relationship Type="http://schemas.openxmlformats.org/officeDocument/2006/relationships/image" Target="/ppt/media/image23.png" Id="R41dbe298c8b244f7" /><Relationship Type="http://schemas.openxmlformats.org/officeDocument/2006/relationships/notesSlide" Target="/ppt/notesSlides/notesSlide23.xml" Id="Rf4402aa162f644b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b296cd79f94f423f" /><Relationship Type="http://schemas.openxmlformats.org/officeDocument/2006/relationships/image" Target="/ppt/media/image24.png" Id="R9707dbc165ca4732" /><Relationship Type="http://schemas.openxmlformats.org/officeDocument/2006/relationships/notesSlide" Target="/ppt/notesSlides/notesSlide24.xml" Id="R4f75798f12364d9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b6fe48bcb18e4ca8" /><Relationship Type="http://schemas.openxmlformats.org/officeDocument/2006/relationships/image" Target="/ppt/media/image25.png" Id="R61d6e4e0571243bf" /><Relationship Type="http://schemas.openxmlformats.org/officeDocument/2006/relationships/notesSlide" Target="/ppt/notesSlides/notesSlide25.xml" Id="Rbccb72d95d3b47d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f73140afb1c54349" /><Relationship Type="http://schemas.openxmlformats.org/officeDocument/2006/relationships/image" Target="/ppt/media/image26.png" Id="Re8f8e0894a354dc8" /><Relationship Type="http://schemas.openxmlformats.org/officeDocument/2006/relationships/notesSlide" Target="/ppt/notesSlides/notesSlide26.xml" Id="R488322f74ac649e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558e69a813724fa2" /><Relationship Type="http://schemas.openxmlformats.org/officeDocument/2006/relationships/image" Target="/ppt/media/image27.png" Id="R05323ea791b1425c" /><Relationship Type="http://schemas.openxmlformats.org/officeDocument/2006/relationships/notesSlide" Target="/ppt/notesSlides/notesSlide27.xml" Id="R0105ec8031844b8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746a8b663274082" /><Relationship Type="http://schemas.openxmlformats.org/officeDocument/2006/relationships/image" Target="/ppt/media/image28.png" Id="Rdb60391d17854799" /><Relationship Type="http://schemas.openxmlformats.org/officeDocument/2006/relationships/notesSlide" Target="/ppt/notesSlides/notesSlide28.xml" Id="R3d28b9462d904cc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355298750ee64a04" /><Relationship Type="http://schemas.openxmlformats.org/officeDocument/2006/relationships/image" Target="/ppt/media/image29.png" Id="R3429f686b8be4732" /><Relationship Type="http://schemas.openxmlformats.org/officeDocument/2006/relationships/notesSlide" Target="/ppt/notesSlides/notesSlide29.xml" Id="R01ef07cb8a8c43f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68a15d6bfc7a4cff" /><Relationship Type="http://schemas.openxmlformats.org/officeDocument/2006/relationships/image" Target="/ppt/media/image30.png" Id="R37911909401c4eec" /><Relationship Type="http://schemas.openxmlformats.org/officeDocument/2006/relationships/notesSlide" Target="/ppt/notesSlides/notesSlide30.xml" Id="R81a191e35c294d5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24c80c8e04954f8f" /><Relationship Type="http://schemas.openxmlformats.org/officeDocument/2006/relationships/image" Target="/ppt/media/image31.png" Id="R9e999e11c79c4388" /><Relationship Type="http://schemas.openxmlformats.org/officeDocument/2006/relationships/notesSlide" Target="/ppt/notesSlides/notesSlide31.xml" Id="Ra55af42f8117498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3bb583b6479d476a" /><Relationship Type="http://schemas.openxmlformats.org/officeDocument/2006/relationships/image" Target="/ppt/media/image32.png" Id="Rc53bd1e794514d43" /><Relationship Type="http://schemas.openxmlformats.org/officeDocument/2006/relationships/notesSlide" Target="/ppt/notesSlides/notesSlide32.xml" Id="R34920edb709643a6"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odule">
            <a:extLst xmlns:a="http://schemas.openxmlformats.org/drawingml/2006/main">
              <a:ext uri="{FF2B5EF4-FFF2-40B4-BE49-F238E27FC236}">
                <a16:creationId xmlns:a16="http://schemas.microsoft.com/office/drawing/2014/main" id="{B7788FEA-1FEC-4C52-9667-757B351C0951}"/>
              </a:ext>
            </a:extLst>
          </p:cNvPr>
          <p:cNvSpPr>
            <a:spLocks xmlns:a="http://schemas.openxmlformats.org/drawingml/2006/main" noGrp="1"/>
          </p:cNvSpPr>
          <p:nvPr/>
        </p:nvSpPr>
        <p:spPr>
          <a:xfrm xmlns:a="http://schemas.openxmlformats.org/drawingml/2006/main">
            <a:off x="723900" y="895350"/>
            <a:ext cx="676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44B8E"/>
                </a:solidFill>
                <a:latin typeface="Aptos"/>
                <a:ea typeface="Aptos"/>
                <a:cs typeface="Aptos"/>
              </a:defRPr>
            </a:defPPr>
            <a:lvl1pPr>
              <a:defRPr sz="1725" b="1">
                <a:solidFill>
                  <a:srgbClr val="144B8E"/>
                </a:solidFill>
                <a:latin typeface="Aptos"/>
                <a:ea typeface="Aptos"/>
                <a:cs typeface="Aptos"/>
              </a:defRPr>
            </a:lvl1pPr>
            <a:lvl2pPr>
              <a:defRPr sz="1725" b="1">
                <a:solidFill>
                  <a:srgbClr val="144B8E"/>
                </a:solidFill>
                <a:latin typeface="Aptos"/>
                <a:ea typeface="Aptos"/>
                <a:cs typeface="Aptos"/>
              </a:defRPr>
            </a:lvl2pPr>
            <a:lvl3pPr>
              <a:defRPr sz="1725" b="1">
                <a:solidFill>
                  <a:srgbClr val="144B8E"/>
                </a:solidFill>
                <a:latin typeface="Aptos"/>
                <a:ea typeface="Aptos"/>
                <a:cs typeface="Aptos"/>
              </a:defRPr>
            </a:lvl3pPr>
            <a:lvl4pPr>
              <a:defRPr sz="1725" b="1">
                <a:solidFill>
                  <a:srgbClr val="144B8E"/>
                </a:solidFill>
                <a:latin typeface="Aptos"/>
                <a:ea typeface="Aptos"/>
                <a:cs typeface="Aptos"/>
              </a:defRPr>
            </a:lvl4pPr>
            <a:lvl5pPr>
              <a:defRPr sz="1725" b="1">
                <a:solidFill>
                  <a:srgbClr val="144B8E"/>
                </a:solidFill>
                <a:latin typeface="Aptos"/>
                <a:ea typeface="Aptos"/>
                <a:cs typeface="Aptos"/>
              </a:defRPr>
            </a:lvl5pPr>
            <a:lvl6pPr>
              <a:defRPr sz="1725" b="1">
                <a:solidFill>
                  <a:srgbClr val="144B8E"/>
                </a:solidFill>
                <a:latin typeface="Aptos"/>
                <a:ea typeface="Aptos"/>
                <a:cs typeface="Aptos"/>
              </a:defRPr>
            </a:lvl6pPr>
            <a:lvl7pPr>
              <a:defRPr sz="1725" b="1">
                <a:solidFill>
                  <a:srgbClr val="144B8E"/>
                </a:solidFill>
                <a:latin typeface="Aptos"/>
                <a:ea typeface="Aptos"/>
                <a:cs typeface="Aptos"/>
              </a:defRPr>
            </a:lvl7pPr>
            <a:lvl8pPr>
              <a:defRPr sz="1725" b="1">
                <a:solidFill>
                  <a:srgbClr val="144B8E"/>
                </a:solidFill>
                <a:latin typeface="Aptos"/>
                <a:ea typeface="Aptos"/>
                <a:cs typeface="Aptos"/>
              </a:defRPr>
            </a:lvl8pPr>
            <a:lvl9pPr>
              <a:defRPr sz="1725" b="1">
                <a:solidFill>
                  <a:srgbClr val="144B8E"/>
                </a:solidFill>
                <a:latin typeface="Aptos"/>
                <a:ea typeface="Aptos"/>
                <a:cs typeface="Aptos"/>
              </a:defRPr>
            </a:lvl9pPr>
          </a:lstStyle>
          <a:p xmlns:a="http://schemas.openxmlformats.org/drawingml/2006/main">
            <a:pPr>
              <a:defRPr sz="1725" b="1">
                <a:solidFill>
                  <a:srgbClr val="144B8E"/>
                </a:solidFill>
                <a:latin typeface="Aptos"/>
                <a:ea typeface="Aptos"/>
                <a:cs typeface="Aptos"/>
              </a:defRPr>
            </a:pPr>
            <a:r>
              <a:rPr sz="1725" b="1">
                <a:solidFill>
                  <a:srgbClr val="144B8E"/>
                </a:solidFill>
                <a:latin typeface="Aptos"/>
                <a:ea typeface="Aptos"/>
                <a:cs typeface="Aptos"/>
              </a:rPr>
              <a:t>TIP FAKÜLTESİ</a:t>
            </a:r>
          </a:p>
          <a:p xmlns:a="http://schemas.openxmlformats.org/drawingml/2006/main">
            <a:pPr>
              <a:defRPr sz="1725" b="1">
                <a:solidFill>
                  <a:srgbClr val="144B8E"/>
                </a:solidFill>
                <a:latin typeface="Aptos"/>
                <a:ea typeface="Aptos"/>
                <a:cs typeface="Aptos"/>
              </a:defRPr>
            </a:pPr>
            <a:r>
              <a:rPr sz="1725" b="1">
                <a:solidFill>
                  <a:srgbClr val="144B8E"/>
                </a:solidFill>
                <a:latin typeface="Aptos"/>
                <a:ea typeface="Aptos"/>
                <a:cs typeface="Aptos"/>
              </a:rPr>
              <a:t>1. SINIF</a:t>
            </a:r>
          </a:p>
        </p:txBody>
      </p:sp>
      <p:sp>
        <p:nvSpPr>
          <p:cNvPr id="2" name="title">
            <a:extLst xmlns:a="http://schemas.openxmlformats.org/drawingml/2006/main">
              <a:ext uri="{FF2B5EF4-FFF2-40B4-BE49-F238E27FC236}">
                <a16:creationId xmlns:a16="http://schemas.microsoft.com/office/drawing/2014/main" id="{107F45E9-776B-4F68-A83D-2698931697F5}"/>
              </a:ext>
            </a:extLst>
          </p:cNvPr>
          <p:cNvSpPr>
            <a:spLocks xmlns:a="http://schemas.openxmlformats.org/drawingml/2006/main" noGrp="1"/>
          </p:cNvSpPr>
          <p:nvPr/>
        </p:nvSpPr>
        <p:spPr>
          <a:xfrm xmlns:a="http://schemas.openxmlformats.org/drawingml/2006/main">
            <a:off x="685800" y="2457450"/>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950" b="1">
                <a:solidFill>
                  <a:srgbClr val="144B8E"/>
                </a:solidFill>
                <a:latin typeface="Aptos"/>
                <a:ea typeface="Aptos"/>
                <a:cs typeface="Aptos"/>
              </a:defRPr>
            </a:defPPr>
            <a:lvl1pPr>
              <a:defRPr sz="4950" b="1">
                <a:solidFill>
                  <a:srgbClr val="144B8E"/>
                </a:solidFill>
                <a:latin typeface="Aptos"/>
                <a:ea typeface="Aptos"/>
                <a:cs typeface="Aptos"/>
              </a:defRPr>
            </a:lvl1pPr>
            <a:lvl2pPr>
              <a:defRPr sz="4950" b="1">
                <a:solidFill>
                  <a:srgbClr val="144B8E"/>
                </a:solidFill>
                <a:latin typeface="Aptos"/>
                <a:ea typeface="Aptos"/>
                <a:cs typeface="Aptos"/>
              </a:defRPr>
            </a:lvl2pPr>
            <a:lvl3pPr>
              <a:defRPr sz="4950" b="1">
                <a:solidFill>
                  <a:srgbClr val="144B8E"/>
                </a:solidFill>
                <a:latin typeface="Aptos"/>
                <a:ea typeface="Aptos"/>
                <a:cs typeface="Aptos"/>
              </a:defRPr>
            </a:lvl3pPr>
            <a:lvl4pPr>
              <a:defRPr sz="4950" b="1">
                <a:solidFill>
                  <a:srgbClr val="144B8E"/>
                </a:solidFill>
                <a:latin typeface="Aptos"/>
                <a:ea typeface="Aptos"/>
                <a:cs typeface="Aptos"/>
              </a:defRPr>
            </a:lvl4pPr>
            <a:lvl5pPr>
              <a:defRPr sz="4950" b="1">
                <a:solidFill>
                  <a:srgbClr val="144B8E"/>
                </a:solidFill>
                <a:latin typeface="Aptos"/>
                <a:ea typeface="Aptos"/>
                <a:cs typeface="Aptos"/>
              </a:defRPr>
            </a:lvl5pPr>
            <a:lvl6pPr>
              <a:defRPr sz="4950" b="1">
                <a:solidFill>
                  <a:srgbClr val="144B8E"/>
                </a:solidFill>
                <a:latin typeface="Aptos"/>
                <a:ea typeface="Aptos"/>
                <a:cs typeface="Aptos"/>
              </a:defRPr>
            </a:lvl6pPr>
            <a:lvl7pPr>
              <a:defRPr sz="4950" b="1">
                <a:solidFill>
                  <a:srgbClr val="144B8E"/>
                </a:solidFill>
                <a:latin typeface="Aptos"/>
                <a:ea typeface="Aptos"/>
                <a:cs typeface="Aptos"/>
              </a:defRPr>
            </a:lvl7pPr>
            <a:lvl8pPr>
              <a:defRPr sz="4950" b="1">
                <a:solidFill>
                  <a:srgbClr val="144B8E"/>
                </a:solidFill>
                <a:latin typeface="Aptos"/>
                <a:ea typeface="Aptos"/>
                <a:cs typeface="Aptos"/>
              </a:defRPr>
            </a:lvl8pPr>
            <a:lvl9pPr>
              <a:defRPr sz="4950" b="1">
                <a:solidFill>
                  <a:srgbClr val="144B8E"/>
                </a:solidFill>
                <a:latin typeface="Aptos"/>
                <a:ea typeface="Aptos"/>
                <a:cs typeface="Aptos"/>
              </a:defRPr>
            </a:lvl9pPr>
          </a:lstStyle>
          <a:p xmlns:a="http://schemas.openxmlformats.org/drawingml/2006/main">
            <a:pPr>
              <a:defRPr sz="4950" b="1">
                <a:solidFill>
                  <a:srgbClr val="144B8E"/>
                </a:solidFill>
                <a:latin typeface="Aptos"/>
                <a:ea typeface="Aptos"/>
                <a:cs typeface="Aptos"/>
              </a:defRPr>
            </a:pPr>
            <a:r>
              <a:rPr sz="4950" b="1">
                <a:solidFill>
                  <a:srgbClr val="144B8E"/>
                </a:solidFill>
                <a:latin typeface="Aptos"/>
                <a:ea typeface="Aptos"/>
                <a:cs typeface="Aptos"/>
              </a:rPr>
              <a:t>Nasıl öğreniyoruz?</a:t>
            </a:r>
          </a:p>
        </p:txBody>
      </p:sp>
      <p:sp>
        <p:nvSpPr>
          <p:cNvPr id="3" name="subtitle">
            <a:extLst xmlns:a="http://schemas.openxmlformats.org/drawingml/2006/main">
              <a:ext uri="{FF2B5EF4-FFF2-40B4-BE49-F238E27FC236}">
                <a16:creationId xmlns:a16="http://schemas.microsoft.com/office/drawing/2014/main" id="{2D9E9DBB-C10E-48F2-ACE1-55EEDB67F991}"/>
              </a:ext>
            </a:extLst>
          </p:cNvPr>
          <p:cNvSpPr>
            <a:spLocks xmlns:a="http://schemas.openxmlformats.org/drawingml/2006/main" noGrp="1"/>
          </p:cNvSpPr>
          <p:nvPr/>
        </p:nvSpPr>
        <p:spPr>
          <a:xfrm xmlns:a="http://schemas.openxmlformats.org/drawingml/2006/main">
            <a:off x="723900" y="358140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D3E2E4"/>
                </a:solidFill>
                <a:latin typeface="Aptos"/>
                <a:ea typeface="Aptos"/>
                <a:cs typeface="Aptos"/>
              </a:defRPr>
            </a:pPr>
            <a:r>
              <a:rPr sz="2475" b="0">
                <a:solidFill>
                  <a:srgbClr val="48596D"/>
                </a:solidFill>
                <a:latin typeface="Aptos"/>
                <a:ea typeface="Aptos"/>
                <a:cs typeface="Aptos"/>
              </a:rPr>
              <a:t>Geleceğin Hekimi ve Bilgiye Yolculuk Modülü</a:t>
            </a:r>
          </a:p>
        </p:txBody>
      </p:sp>
      <p:sp>
        <p:nvSpPr>
          <p:cNvPr id="4" name="speaker">
            <a:extLst xmlns:a="http://schemas.openxmlformats.org/drawingml/2006/main">
              <a:ext uri="{FF2B5EF4-FFF2-40B4-BE49-F238E27FC236}">
                <a16:creationId xmlns:a16="http://schemas.microsoft.com/office/drawing/2014/main" id="{177A955B-8AB2-41AF-AD93-A81AA8C6AF40}"/>
              </a:ext>
            </a:extLst>
          </p:cNvPr>
          <p:cNvSpPr>
            <a:spLocks xmlns:a="http://schemas.openxmlformats.org/drawingml/2006/main" noGrp="1"/>
          </p:cNvSpPr>
          <p:nvPr/>
        </p:nvSpPr>
        <p:spPr>
          <a:xfrm xmlns:a="http://schemas.openxmlformats.org/drawingml/2006/main">
            <a:off x="723900" y="5010150"/>
            <a:ext cx="1047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2B45"/>
                </a:solidFill>
                <a:latin typeface="Aptos"/>
                <a:ea typeface="Aptos"/>
                <a:cs typeface="Aptos"/>
              </a:defRPr>
            </a:defPPr>
            <a:lvl1pPr>
              <a:defRPr sz="2175" b="0">
                <a:solidFill>
                  <a:srgbClr val="172B45"/>
                </a:solidFill>
                <a:latin typeface="Aptos"/>
                <a:ea typeface="Aptos"/>
                <a:cs typeface="Aptos"/>
              </a:defRPr>
            </a:lvl1pPr>
            <a:lvl2pPr>
              <a:defRPr sz="2175" b="0">
                <a:solidFill>
                  <a:srgbClr val="172B45"/>
                </a:solidFill>
                <a:latin typeface="Aptos"/>
                <a:ea typeface="Aptos"/>
                <a:cs typeface="Aptos"/>
              </a:defRPr>
            </a:lvl2pPr>
            <a:lvl3pPr>
              <a:defRPr sz="2175" b="0">
                <a:solidFill>
                  <a:srgbClr val="172B45"/>
                </a:solidFill>
                <a:latin typeface="Aptos"/>
                <a:ea typeface="Aptos"/>
                <a:cs typeface="Aptos"/>
              </a:defRPr>
            </a:lvl3pPr>
            <a:lvl4pPr>
              <a:defRPr sz="2175" b="0">
                <a:solidFill>
                  <a:srgbClr val="172B45"/>
                </a:solidFill>
                <a:latin typeface="Aptos"/>
                <a:ea typeface="Aptos"/>
                <a:cs typeface="Aptos"/>
              </a:defRPr>
            </a:lvl4pPr>
            <a:lvl5pPr>
              <a:defRPr sz="2175" b="0">
                <a:solidFill>
                  <a:srgbClr val="172B45"/>
                </a:solidFill>
                <a:latin typeface="Aptos"/>
                <a:ea typeface="Aptos"/>
                <a:cs typeface="Aptos"/>
              </a:defRPr>
            </a:lvl5pPr>
            <a:lvl6pPr>
              <a:defRPr sz="2175" b="0">
                <a:solidFill>
                  <a:srgbClr val="172B45"/>
                </a:solidFill>
                <a:latin typeface="Aptos"/>
                <a:ea typeface="Aptos"/>
                <a:cs typeface="Aptos"/>
              </a:defRPr>
            </a:lvl6pPr>
            <a:lvl7pPr>
              <a:defRPr sz="2175" b="0">
                <a:solidFill>
                  <a:srgbClr val="172B45"/>
                </a:solidFill>
                <a:latin typeface="Aptos"/>
                <a:ea typeface="Aptos"/>
                <a:cs typeface="Aptos"/>
              </a:defRPr>
            </a:lvl7pPr>
            <a:lvl8pPr>
              <a:defRPr sz="2175" b="0">
                <a:solidFill>
                  <a:srgbClr val="172B45"/>
                </a:solidFill>
                <a:latin typeface="Aptos"/>
                <a:ea typeface="Aptos"/>
                <a:cs typeface="Aptos"/>
              </a:defRPr>
            </a:lvl8pPr>
            <a:lvl9pPr>
              <a:defRPr sz="2175" b="0">
                <a:solidFill>
                  <a:srgbClr val="172B45"/>
                </a:solidFill>
                <a:latin typeface="Aptos"/>
                <a:ea typeface="Aptos"/>
                <a:cs typeface="Aptos"/>
              </a:defRPr>
            </a:lvl9pPr>
          </a:lstStyle>
          <a:p xmlns:a="http://schemas.openxmlformats.org/drawingml/2006/main">
            <a:pPr>
              <a:defRPr sz="2175" b="0">
                <a:solidFill>
                  <a:srgbClr val="FFFFFF"/>
                </a:solidFill>
                <a:latin typeface="Aptos"/>
                <a:ea typeface="Aptos"/>
                <a:cs typeface="Aptos"/>
              </a:defRPr>
            </a:pPr>
            <a:r>
              <a:rPr sz="2175" b="0">
                <a:solidFill>
                  <a:srgbClr val="172B45"/>
                </a:solidFill>
                <a:latin typeface="Aptos"/>
                <a:ea typeface="Aptos"/>
                <a:cs typeface="Aptos"/>
              </a:rPr>
              <a:t>Dr. Öğr. Üyesi Birsen Özdemir</a:t>
            </a:r>
          </a:p>
        </p:txBody>
      </p:sp>
      <p:sp>
        <p:nvSpPr>
          <p:cNvPr id="5" name="date">
            <a:extLst xmlns:a="http://schemas.openxmlformats.org/drawingml/2006/main">
              <a:ext uri="{FF2B5EF4-FFF2-40B4-BE49-F238E27FC236}">
                <a16:creationId xmlns:a16="http://schemas.microsoft.com/office/drawing/2014/main" id="{379D287B-99B2-425A-8AA1-BB67B1DDCF3C}"/>
              </a:ext>
            </a:extLst>
          </p:cNvPr>
          <p:cNvSpPr>
            <a:spLocks xmlns:a="http://schemas.openxmlformats.org/drawingml/2006/main" noGrp="1"/>
          </p:cNvSpPr>
          <p:nvPr/>
        </p:nvSpPr>
        <p:spPr>
          <a:xfrm xmlns:a="http://schemas.openxmlformats.org/drawingml/2006/main">
            <a:off x="723900" y="5524500"/>
            <a:ext cx="1047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48596D"/>
                </a:solidFill>
                <a:latin typeface="Aptos"/>
                <a:ea typeface="Aptos"/>
                <a:cs typeface="Aptos"/>
              </a:defRPr>
            </a:defPPr>
            <a:lvl1pPr>
              <a:defRPr sz="1800" b="0">
                <a:solidFill>
                  <a:srgbClr val="48596D"/>
                </a:solidFill>
                <a:latin typeface="Aptos"/>
                <a:ea typeface="Aptos"/>
                <a:cs typeface="Aptos"/>
              </a:defRPr>
            </a:lvl1pPr>
            <a:lvl2pPr>
              <a:defRPr sz="1800" b="0">
                <a:solidFill>
                  <a:srgbClr val="48596D"/>
                </a:solidFill>
                <a:latin typeface="Aptos"/>
                <a:ea typeface="Aptos"/>
                <a:cs typeface="Aptos"/>
              </a:defRPr>
            </a:lvl2pPr>
            <a:lvl3pPr>
              <a:defRPr sz="1800" b="0">
                <a:solidFill>
                  <a:srgbClr val="48596D"/>
                </a:solidFill>
                <a:latin typeface="Aptos"/>
                <a:ea typeface="Aptos"/>
                <a:cs typeface="Aptos"/>
              </a:defRPr>
            </a:lvl3pPr>
            <a:lvl4pPr>
              <a:defRPr sz="1800" b="0">
                <a:solidFill>
                  <a:srgbClr val="48596D"/>
                </a:solidFill>
                <a:latin typeface="Aptos"/>
                <a:ea typeface="Aptos"/>
                <a:cs typeface="Aptos"/>
              </a:defRPr>
            </a:lvl4pPr>
            <a:lvl5pPr>
              <a:defRPr sz="1800" b="0">
                <a:solidFill>
                  <a:srgbClr val="48596D"/>
                </a:solidFill>
                <a:latin typeface="Aptos"/>
                <a:ea typeface="Aptos"/>
                <a:cs typeface="Aptos"/>
              </a:defRPr>
            </a:lvl5pPr>
            <a:lvl6pPr>
              <a:defRPr sz="1800" b="0">
                <a:solidFill>
                  <a:srgbClr val="48596D"/>
                </a:solidFill>
                <a:latin typeface="Aptos"/>
                <a:ea typeface="Aptos"/>
                <a:cs typeface="Aptos"/>
              </a:defRPr>
            </a:lvl6pPr>
            <a:lvl7pPr>
              <a:defRPr sz="1800" b="0">
                <a:solidFill>
                  <a:srgbClr val="48596D"/>
                </a:solidFill>
                <a:latin typeface="Aptos"/>
                <a:ea typeface="Aptos"/>
                <a:cs typeface="Aptos"/>
              </a:defRPr>
            </a:lvl7pPr>
            <a:lvl8pPr>
              <a:defRPr sz="1800" b="0">
                <a:solidFill>
                  <a:srgbClr val="48596D"/>
                </a:solidFill>
                <a:latin typeface="Aptos"/>
                <a:ea typeface="Aptos"/>
                <a:cs typeface="Aptos"/>
              </a:defRPr>
            </a:lvl8pPr>
            <a:lvl9pPr>
              <a:defRPr sz="1800" b="0">
                <a:solidFill>
                  <a:srgbClr val="48596D"/>
                </a:solidFill>
                <a:latin typeface="Aptos"/>
                <a:ea typeface="Aptos"/>
                <a:cs typeface="Aptos"/>
              </a:defRPr>
            </a:lvl9pPr>
          </a:lstStyle>
          <a:p xmlns:a="http://schemas.openxmlformats.org/drawingml/2006/main">
            <a:pPr>
              <a:defRPr sz="1800" b="0">
                <a:solidFill>
                  <a:srgbClr val="D3E2E4"/>
                </a:solidFill>
                <a:latin typeface="Aptos"/>
                <a:ea typeface="Aptos"/>
                <a:cs typeface="Aptos"/>
              </a:defRPr>
            </a:pPr>
            <a:r>
              <a:rPr sz="1800" b="0">
                <a:solidFill>
                  <a:srgbClr val="48596D"/>
                </a:solidFill>
                <a:latin typeface="Aptos"/>
                <a:ea typeface="Aptos"/>
                <a:cs typeface="Aptos"/>
              </a:rPr>
              <a:t>19 Ekim 2026 · Tıp 1</a:t>
            </a:r>
          </a:p>
        </p:txBody>
      </p:sp>
      <p:sp>
        <p:nvSpPr>
          <p:cNvPr id="6" name="number">
            <a:extLst xmlns:a="http://schemas.openxmlformats.org/drawingml/2006/main">
              <a:ext uri="{FF2B5EF4-FFF2-40B4-BE49-F238E27FC236}">
                <a16:creationId xmlns:a16="http://schemas.microsoft.com/office/drawing/2014/main" id="{6A1E2FAD-6740-4C08-8344-AF0E5B56FEB5}"/>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99D7CB"/>
                </a:solidFill>
                <a:latin typeface="Aptos"/>
                <a:ea typeface="Aptos"/>
                <a:cs typeface="Aptos"/>
              </a:defRPr>
            </a:pPr>
            <a:r>
              <a:rPr sz="1650" b="1">
                <a:solidFill>
                  <a:srgbClr val="144B8E"/>
                </a:solidFill>
                <a:latin typeface="Aptos"/>
                <a:ea typeface="Aptos"/>
                <a:cs typeface="Aptos"/>
              </a:rPr>
              <a:t>01</a:t>
            </a:r>
          </a:p>
        </p:txBody>
      </p:sp>
      <p:pic>
        <p:nvPicPr>
          <p:cNvPr id="7" name="">
            <a:extLst xmlns:a="http://schemas.openxmlformats.org/drawingml/2006/main">
              <a:ext uri="{FF2B5EF4-FFF2-40B4-BE49-F238E27FC236}">
                <a16:creationId xmlns:a16="http://schemas.microsoft.com/office/drawing/2014/main" id="{05163D82-AB98-4E2E-B659-19602FCFC6D8}"/>
              </a:ext>
            </a:extLst>
          </p:cNvPr>
          <p:cNvPicPr>
            <a:picLocks xmlns:a="http://schemas.openxmlformats.org/drawingml/2006/main" noChangeAspect="1"/>
          </p:cNvPicPr>
          <p:nvPr/>
        </p:nvPicPr>
        <p:blipFill>
          <a:blip xmlns:r="http://schemas.openxmlformats.org/officeDocument/2006/relationships" xmlns:a="http://schemas.openxmlformats.org/drawingml/2006/main" r:embed="Rc7805a5591f449d2"/>
          <a:stretch xmlns:a="http://schemas.openxmlformats.org/drawingml/2006/main"/>
        </p:blipFill>
        <p:spPr>
          <a:xfrm xmlns:a="http://schemas.openxmlformats.org/drawingml/2006/main">
            <a:off x="9105900" y="438150"/>
            <a:ext cx="2381250" cy="1834753"/>
          </a:xfrm>
          <a:prstGeom xmlns:a="http://schemas.openxmlformats.org/drawingml/2006/main" prst="rect">
            <a:avLst/>
          </a:prstGeom>
        </p:spPr>
      </p:pic>
    </p:spTree>
    <p:extLst>
      <p:ext uri="{BB962C8B-B14F-4D97-AF65-F5344CB8AC3E}">
        <p14:creationId xmlns:p14="http://schemas.microsoft.com/office/powerpoint/2010/main" val="85577756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C8BCEDDB-3264-4B6C-A68A-67736409067A}"/>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Öğrendiğimi nasıl anlarım?</a:t>
            </a:r>
          </a:p>
        </p:txBody>
      </p:sp>
      <p:sp>
        <p:nvSpPr>
          <p:cNvPr id="2" name="body-0">
            <a:extLst xmlns:a="http://schemas.openxmlformats.org/drawingml/2006/main">
              <a:ext uri="{FF2B5EF4-FFF2-40B4-BE49-F238E27FC236}">
                <a16:creationId xmlns:a16="http://schemas.microsoft.com/office/drawing/2014/main" id="{56BB377F-A48D-4B10-8601-F28E2EF61842}"/>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Bir konuyu yeniden okuduğumda tanıdık geliyor.</a:t>
            </a:r>
          </a:p>
        </p:txBody>
      </p:sp>
      <p:sp>
        <p:nvSpPr>
          <p:cNvPr id="3" name="body-1">
            <a:extLst xmlns:a="http://schemas.openxmlformats.org/drawingml/2006/main">
              <a:ext uri="{FF2B5EF4-FFF2-40B4-BE49-F238E27FC236}">
                <a16:creationId xmlns:a16="http://schemas.microsoft.com/office/drawing/2014/main" id="{F4686BDE-97B6-45DC-BDE6-BA095147CA2F}"/>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Notlar kapalıyken açıklayabiliyor muyum?</a:t>
            </a:r>
          </a:p>
        </p:txBody>
      </p:sp>
      <p:sp>
        <p:nvSpPr>
          <p:cNvPr id="4" name="body-2">
            <a:extLst xmlns:a="http://schemas.openxmlformats.org/drawingml/2006/main">
              <a:ext uri="{FF2B5EF4-FFF2-40B4-BE49-F238E27FC236}">
                <a16:creationId xmlns:a16="http://schemas.microsoft.com/office/drawing/2014/main" id="{14D1F44B-6ABC-486A-8A18-E07B8B11C99D}"/>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Yeni bir örnekte kullanabiliyor muyum?</a:t>
            </a:r>
          </a:p>
        </p:txBody>
      </p:sp>
      <p:sp>
        <p:nvSpPr>
          <p:cNvPr id="5" name="foot">
            <a:extLst xmlns:a="http://schemas.openxmlformats.org/drawingml/2006/main">
              <a:ext uri="{FF2B5EF4-FFF2-40B4-BE49-F238E27FC236}">
                <a16:creationId xmlns:a16="http://schemas.microsoft.com/office/drawing/2014/main" id="{67D57C2E-76DA-4F59-84B1-2A41E18C6F38}"/>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K5</a:t>
            </a:r>
          </a:p>
        </p:txBody>
      </p:sp>
      <p:sp>
        <p:nvSpPr>
          <p:cNvPr id="6" name="number">
            <a:extLst xmlns:a="http://schemas.openxmlformats.org/drawingml/2006/main">
              <a:ext uri="{FF2B5EF4-FFF2-40B4-BE49-F238E27FC236}">
                <a16:creationId xmlns:a16="http://schemas.microsoft.com/office/drawing/2014/main" id="{B943157D-F2B7-4708-A6DF-B31B3B48B709}"/>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02</a:t>
            </a:r>
          </a:p>
        </p:txBody>
      </p:sp>
      <p:pic>
        <p:nvPicPr>
          <p:cNvPr id="7" name="">
            <a:extLst xmlns:a="http://schemas.openxmlformats.org/drawingml/2006/main">
              <a:ext uri="{FF2B5EF4-FFF2-40B4-BE49-F238E27FC236}">
                <a16:creationId xmlns:a16="http://schemas.microsoft.com/office/drawing/2014/main" id="{39B00DF4-3B57-4498-9C4F-B5697B1C78D4}"/>
              </a:ext>
            </a:extLst>
          </p:cNvPr>
          <p:cNvPicPr>
            <a:picLocks xmlns:a="http://schemas.openxmlformats.org/drawingml/2006/main" noChangeAspect="1"/>
          </p:cNvPicPr>
          <p:nvPr/>
        </p:nvPicPr>
        <p:blipFill>
          <a:blip xmlns:r="http://schemas.openxmlformats.org/officeDocument/2006/relationships" xmlns:a="http://schemas.openxmlformats.org/drawingml/2006/main" r:embed="Re435bfd67dea43bd"/>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80754193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55073424-2597-41BC-A8CE-E1B80B925698}"/>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Bugünkü öğrenme çıktıları</a:t>
            </a:r>
          </a:p>
        </p:txBody>
      </p:sp>
      <p:sp>
        <p:nvSpPr>
          <p:cNvPr id="2" name="body-0">
            <a:extLst xmlns:a="http://schemas.openxmlformats.org/drawingml/2006/main">
              <a:ext uri="{FF2B5EF4-FFF2-40B4-BE49-F238E27FC236}">
                <a16:creationId xmlns:a16="http://schemas.microsoft.com/office/drawing/2014/main" id="{1EF7678F-88D8-4335-A85D-417913CB06FF}"/>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Bir öğrenme yöntemini gerekçesiyle seçmek</a:t>
            </a:r>
          </a:p>
        </p:txBody>
      </p:sp>
      <p:sp>
        <p:nvSpPr>
          <p:cNvPr id="3" name="body-1">
            <a:extLst xmlns:a="http://schemas.openxmlformats.org/drawingml/2006/main">
              <a:ext uri="{FF2B5EF4-FFF2-40B4-BE49-F238E27FC236}">
                <a16:creationId xmlns:a16="http://schemas.microsoft.com/office/drawing/2014/main" id="{6AFAC0C9-62BB-4501-A871-4C1BE7E5EB27}"/>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Yapay zekâ yanıtını bir kaynakla sınamak</a:t>
            </a:r>
          </a:p>
        </p:txBody>
      </p:sp>
      <p:sp>
        <p:nvSpPr>
          <p:cNvPr id="4" name="body-2">
            <a:extLst xmlns:a="http://schemas.openxmlformats.org/drawingml/2006/main">
              <a:ext uri="{FF2B5EF4-FFF2-40B4-BE49-F238E27FC236}">
                <a16:creationId xmlns:a16="http://schemas.microsoft.com/office/drawing/2014/main" id="{CE3F8D82-E5C8-4B62-AB97-FE1BAEF70223}"/>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Kendi sorumluluğumu ve beklediğim desteği açıklamak</a:t>
            </a:r>
          </a:p>
        </p:txBody>
      </p:sp>
      <p:sp>
        <p:nvSpPr>
          <p:cNvPr id="5" name="foot">
            <a:extLst xmlns:a="http://schemas.openxmlformats.org/drawingml/2006/main">
              <a:ext uri="{FF2B5EF4-FFF2-40B4-BE49-F238E27FC236}">
                <a16:creationId xmlns:a16="http://schemas.microsoft.com/office/drawing/2014/main" id="{775885AD-A866-4B37-96C1-B6A04CA5E94A}"/>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a:t>
            </a:r>
          </a:p>
        </p:txBody>
      </p:sp>
      <p:sp>
        <p:nvSpPr>
          <p:cNvPr id="6" name="number">
            <a:extLst xmlns:a="http://schemas.openxmlformats.org/drawingml/2006/main">
              <a:ext uri="{FF2B5EF4-FFF2-40B4-BE49-F238E27FC236}">
                <a16:creationId xmlns:a16="http://schemas.microsoft.com/office/drawing/2014/main" id="{F0FA01FE-A8A7-4C11-841D-B3A120CBFCC2}"/>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03</a:t>
            </a:r>
          </a:p>
        </p:txBody>
      </p:sp>
      <p:pic>
        <p:nvPicPr>
          <p:cNvPr id="7" name="">
            <a:extLst xmlns:a="http://schemas.openxmlformats.org/drawingml/2006/main">
              <a:ext uri="{FF2B5EF4-FFF2-40B4-BE49-F238E27FC236}">
                <a16:creationId xmlns:a16="http://schemas.microsoft.com/office/drawing/2014/main" id="{AD34F8B0-7099-4846-9F41-6ADE26D69441}"/>
              </a:ext>
            </a:extLst>
          </p:cNvPr>
          <p:cNvPicPr>
            <a:picLocks xmlns:a="http://schemas.openxmlformats.org/drawingml/2006/main" noChangeAspect="1"/>
          </p:cNvPicPr>
          <p:nvPr/>
        </p:nvPicPr>
        <p:blipFill>
          <a:blip xmlns:r="http://schemas.openxmlformats.org/officeDocument/2006/relationships" xmlns:a="http://schemas.openxmlformats.org/drawingml/2006/main" r:embed="R65def246d1cb4be9"/>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96634182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6A618FBF-487C-48A8-B22D-917548888C9A}"/>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Öğrenci merkezli tıp eğitimi</a:t>
            </a:r>
          </a:p>
        </p:txBody>
      </p:sp>
      <p:sp>
        <p:nvSpPr>
          <p:cNvPr id="2" name="body-0">
            <a:extLst xmlns:a="http://schemas.openxmlformats.org/drawingml/2006/main">
              <a:ext uri="{FF2B5EF4-FFF2-40B4-BE49-F238E27FC236}">
                <a16:creationId xmlns:a16="http://schemas.microsoft.com/office/drawing/2014/main" id="{05159BE4-6B56-4E48-9679-A9CE1D07BE46}"/>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Öğrenci açıklama yapar, kararını gerekçelendirir.</a:t>
            </a:r>
          </a:p>
        </p:txBody>
      </p:sp>
      <p:sp>
        <p:nvSpPr>
          <p:cNvPr id="3" name="body-1">
            <a:extLst xmlns:a="http://schemas.openxmlformats.org/drawingml/2006/main">
              <a:ext uri="{FF2B5EF4-FFF2-40B4-BE49-F238E27FC236}">
                <a16:creationId xmlns:a16="http://schemas.microsoft.com/office/drawing/2014/main" id="{EC25DC32-19B9-41EF-B2CF-42C9D432C7B0}"/>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Öğretim üyesi hedefi ve geri bildirimi görünür kılar.</a:t>
            </a:r>
          </a:p>
        </p:txBody>
      </p:sp>
      <p:sp>
        <p:nvSpPr>
          <p:cNvPr id="4" name="body-2">
            <a:extLst xmlns:a="http://schemas.openxmlformats.org/drawingml/2006/main">
              <a:ext uri="{FF2B5EF4-FFF2-40B4-BE49-F238E27FC236}">
                <a16:creationId xmlns:a16="http://schemas.microsoft.com/office/drawing/2014/main" id="{7553683A-0A10-422D-8E09-3DA2870527EC}"/>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Fakülte güvenli ve erişilebilir öğrenme koşulları sağlar.</a:t>
            </a:r>
          </a:p>
        </p:txBody>
      </p:sp>
      <p:sp>
        <p:nvSpPr>
          <p:cNvPr id="5" name="foot">
            <a:extLst xmlns:a="http://schemas.openxmlformats.org/drawingml/2006/main">
              <a:ext uri="{FF2B5EF4-FFF2-40B4-BE49-F238E27FC236}">
                <a16:creationId xmlns:a16="http://schemas.microsoft.com/office/drawing/2014/main" id="{26EEECA9-A98C-45BA-9194-BE4877841F6D}"/>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K2</a:t>
            </a:r>
          </a:p>
        </p:txBody>
      </p:sp>
      <p:sp>
        <p:nvSpPr>
          <p:cNvPr id="6" name="number">
            <a:extLst xmlns:a="http://schemas.openxmlformats.org/drawingml/2006/main">
              <a:ext uri="{FF2B5EF4-FFF2-40B4-BE49-F238E27FC236}">
                <a16:creationId xmlns:a16="http://schemas.microsoft.com/office/drawing/2014/main" id="{AA65A7D1-8B9D-4E99-BFF1-047B85F1AD54}"/>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04</a:t>
            </a:r>
          </a:p>
        </p:txBody>
      </p:sp>
      <p:pic>
        <p:nvPicPr>
          <p:cNvPr id="7" name="">
            <a:extLst xmlns:a="http://schemas.openxmlformats.org/drawingml/2006/main">
              <a:ext uri="{FF2B5EF4-FFF2-40B4-BE49-F238E27FC236}">
                <a16:creationId xmlns:a16="http://schemas.microsoft.com/office/drawing/2014/main" id="{DB791ED2-8DD3-489C-9984-C35C3E150F15}"/>
              </a:ext>
            </a:extLst>
          </p:cNvPr>
          <p:cNvPicPr>
            <a:picLocks xmlns:a="http://schemas.openxmlformats.org/drawingml/2006/main" noChangeAspect="1"/>
          </p:cNvPicPr>
          <p:nvPr/>
        </p:nvPicPr>
        <p:blipFill>
          <a:blip xmlns:r="http://schemas.openxmlformats.org/officeDocument/2006/relationships" xmlns:a="http://schemas.openxmlformats.org/drawingml/2006/main" r:embed="Ra4fba5d74be141e0"/>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24294162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C94F1C54-833A-400F-9D6F-26764376DEEA}"/>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Öğrenme kuramları</a:t>
            </a:r>
          </a:p>
        </p:txBody>
      </p:sp>
      <p:graphicFrame>
        <p:nvGraphicFramePr>
          <p:cNvPr id="2" name="">
            <a:extLst xmlns:a="http://schemas.openxmlformats.org/drawingml/2006/main">
              <a:ext uri="{FF2B5EF4-FFF2-40B4-BE49-F238E27FC236}">
                <a16:creationId xmlns:a16="http://schemas.microsoft.com/office/drawing/2014/main" id="{B283C2BA-2443-4D67-B67E-0D65EF5B36FB}"/>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2333625"/>
                <a:gridCol w="3905250"/>
                <a:gridCol w="4619625"/>
              </a:tblGrid>
              <a:tr h="723900">
                <a:tc>
                  <a:txBody>
                    <a:bodyPr wrap="square" lIns="123825" tIns="95250" rIns="123825" bIns="95250">
                      <a:noAutofit/>
                    </a:bodyPr>
                    <a:lstStyle/>
                    <a:p>
                      <a:r>
                        <a:rPr sz="1800" b="1">
                          <a:solidFill>
                            <a:srgbClr val="FFFFFF"/>
                          </a:solidFill>
                          <a:latin typeface="Aptos"/>
                          <a:ea typeface="Aptos"/>
                          <a:cs typeface="Aptos"/>
                        </a:rPr>
                        <a:t>Yaklaşım</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Odak</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Ders içindeki karşılığı</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Davranışçı</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Gözlenebilir tepki ve geri bildirim</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Kısa soru, düzeltme, yeniden deneme</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Bilişsel</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Dikkat, bellek ve bilgi örgütleme</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Küçük adımlar, örnek, geri çağırma</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Yapılandırmacı</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Ön bilgiyle anlam kurma</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Kavramları ilişkilendirme ve açıklama</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Sosyal öğrenme</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Model gözlemi ve etkileşim</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Akranın gerekçesini duyma ve tartışma</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3" name="foot">
            <a:extLst xmlns:a="http://schemas.openxmlformats.org/drawingml/2006/main">
              <a:ext uri="{FF2B5EF4-FFF2-40B4-BE49-F238E27FC236}">
                <a16:creationId xmlns:a16="http://schemas.microsoft.com/office/drawing/2014/main" id="{A5CBD33F-B133-46D3-90BF-B5AE4E07BF09}"/>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K3</a:t>
            </a:r>
          </a:p>
        </p:txBody>
      </p:sp>
      <p:sp>
        <p:nvSpPr>
          <p:cNvPr id="4" name="number">
            <a:extLst xmlns:a="http://schemas.openxmlformats.org/drawingml/2006/main">
              <a:ext uri="{FF2B5EF4-FFF2-40B4-BE49-F238E27FC236}">
                <a16:creationId xmlns:a16="http://schemas.microsoft.com/office/drawing/2014/main" id="{F7A0374C-E924-4ED4-B2D3-F5C4EC125FEA}"/>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05</a:t>
            </a:r>
          </a:p>
        </p:txBody>
      </p:sp>
      <p:pic>
        <p:nvPicPr>
          <p:cNvPr id="5" name="">
            <a:extLst xmlns:a="http://schemas.openxmlformats.org/drawingml/2006/main">
              <a:ext uri="{FF2B5EF4-FFF2-40B4-BE49-F238E27FC236}">
                <a16:creationId xmlns:a16="http://schemas.microsoft.com/office/drawing/2014/main" id="{F434B085-1905-4479-86FE-17E75A414F74}"/>
              </a:ext>
            </a:extLst>
          </p:cNvPr>
          <p:cNvPicPr>
            <a:picLocks xmlns:a="http://schemas.openxmlformats.org/drawingml/2006/main" noChangeAspect="1"/>
          </p:cNvPicPr>
          <p:nvPr/>
        </p:nvPicPr>
        <p:blipFill>
          <a:blip xmlns:r="http://schemas.openxmlformats.org/officeDocument/2006/relationships" xmlns:a="http://schemas.openxmlformats.org/drawingml/2006/main" r:embed="R56de6c443789444e"/>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97982374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D9B1A6B1-9841-48D6-893B-42AF927A48F7}"/>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Davranışçı yaklaşım</a:t>
            </a:r>
          </a:p>
        </p:txBody>
      </p:sp>
      <p:sp>
        <p:nvSpPr>
          <p:cNvPr id="2" name="body-0">
            <a:extLst xmlns:a="http://schemas.openxmlformats.org/drawingml/2006/main">
              <a:ext uri="{FF2B5EF4-FFF2-40B4-BE49-F238E27FC236}">
                <a16:creationId xmlns:a16="http://schemas.microsoft.com/office/drawing/2014/main" id="{5AECBA10-6791-4621-9BA8-592BE921FF6C}"/>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Açık bir görev ve gözlenebilir yanıt</a:t>
            </a:r>
          </a:p>
        </p:txBody>
      </p:sp>
      <p:sp>
        <p:nvSpPr>
          <p:cNvPr id="3" name="body-1">
            <a:extLst xmlns:a="http://schemas.openxmlformats.org/drawingml/2006/main">
              <a:ext uri="{FF2B5EF4-FFF2-40B4-BE49-F238E27FC236}">
                <a16:creationId xmlns:a16="http://schemas.microsoft.com/office/drawing/2014/main" id="{1E71D0DE-2B91-4F19-B4BF-0F2028B41081}"/>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Zamanında, belirli bir geri bildirim</a:t>
            </a:r>
          </a:p>
        </p:txBody>
      </p:sp>
      <p:sp>
        <p:nvSpPr>
          <p:cNvPr id="4" name="body-2">
            <a:extLst xmlns:a="http://schemas.openxmlformats.org/drawingml/2006/main">
              <a:ext uri="{FF2B5EF4-FFF2-40B4-BE49-F238E27FC236}">
                <a16:creationId xmlns:a16="http://schemas.microsoft.com/office/drawing/2014/main" id="{C2706036-228A-4BFC-B985-24386709F255}"/>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Düzeltmeden sonra yeni bir deneme</a:t>
            </a:r>
          </a:p>
        </p:txBody>
      </p:sp>
      <p:sp>
        <p:nvSpPr>
          <p:cNvPr id="5" name="foot">
            <a:extLst xmlns:a="http://schemas.openxmlformats.org/drawingml/2006/main">
              <a:ext uri="{FF2B5EF4-FFF2-40B4-BE49-F238E27FC236}">
                <a16:creationId xmlns:a16="http://schemas.microsoft.com/office/drawing/2014/main" id="{015EADC4-8CAC-463C-B358-5ED4BD64874C}"/>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K3</a:t>
            </a:r>
          </a:p>
        </p:txBody>
      </p:sp>
      <p:sp>
        <p:nvSpPr>
          <p:cNvPr id="6" name="number">
            <a:extLst xmlns:a="http://schemas.openxmlformats.org/drawingml/2006/main">
              <a:ext uri="{FF2B5EF4-FFF2-40B4-BE49-F238E27FC236}">
                <a16:creationId xmlns:a16="http://schemas.microsoft.com/office/drawing/2014/main" id="{0E7BCCA7-A200-4573-8E1A-D95586FEC614}"/>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06</a:t>
            </a:r>
          </a:p>
        </p:txBody>
      </p:sp>
      <p:pic>
        <p:nvPicPr>
          <p:cNvPr id="7" name="">
            <a:extLst xmlns:a="http://schemas.openxmlformats.org/drawingml/2006/main">
              <a:ext uri="{FF2B5EF4-FFF2-40B4-BE49-F238E27FC236}">
                <a16:creationId xmlns:a16="http://schemas.microsoft.com/office/drawing/2014/main" id="{DCD9798C-9D0C-47C3-8883-D5D5C60AAD4F}"/>
              </a:ext>
            </a:extLst>
          </p:cNvPr>
          <p:cNvPicPr>
            <a:picLocks xmlns:a="http://schemas.openxmlformats.org/drawingml/2006/main" noChangeAspect="1"/>
          </p:cNvPicPr>
          <p:nvPr/>
        </p:nvPicPr>
        <p:blipFill>
          <a:blip xmlns:r="http://schemas.openxmlformats.org/officeDocument/2006/relationships" xmlns:a="http://schemas.openxmlformats.org/drawingml/2006/main" r:embed="Rcc5f4769c4644767"/>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35845909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7B5BBB57-C116-4C14-A432-23F535722455}"/>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Bilişsel yaklaşım</a:t>
            </a:r>
          </a:p>
        </p:txBody>
      </p:sp>
      <p:sp>
        <p:nvSpPr>
          <p:cNvPr id="2" name="body-0">
            <a:extLst xmlns:a="http://schemas.openxmlformats.org/drawingml/2006/main">
              <a:ext uri="{FF2B5EF4-FFF2-40B4-BE49-F238E27FC236}">
                <a16:creationId xmlns:a16="http://schemas.microsoft.com/office/drawing/2014/main" id="{A30829A8-B95E-43ED-A843-DBA15D610062}"/>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Ön bilgi ve dikkat öğrenmeyi etkiler.</a:t>
            </a:r>
          </a:p>
        </p:txBody>
      </p:sp>
      <p:sp>
        <p:nvSpPr>
          <p:cNvPr id="3" name="body-1">
            <a:extLst xmlns:a="http://schemas.openxmlformats.org/drawingml/2006/main">
              <a:ext uri="{FF2B5EF4-FFF2-40B4-BE49-F238E27FC236}">
                <a16:creationId xmlns:a16="http://schemas.microsoft.com/office/drawing/2014/main" id="{4D5A66E9-25A4-4E83-9CF5-4FC1ECE4FD60}"/>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Yeni konu küçük ve anlamlı parçalara ayrılabilir.</a:t>
            </a:r>
          </a:p>
        </p:txBody>
      </p:sp>
      <p:sp>
        <p:nvSpPr>
          <p:cNvPr id="4" name="body-2">
            <a:extLst xmlns:a="http://schemas.openxmlformats.org/drawingml/2006/main">
              <a:ext uri="{FF2B5EF4-FFF2-40B4-BE49-F238E27FC236}">
                <a16:creationId xmlns:a16="http://schemas.microsoft.com/office/drawing/2014/main" id="{14620D8C-EB01-431B-A88F-044686A4DDA0}"/>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Öğrenci örneği inceledikten sonra kendisi açıklar.</a:t>
            </a:r>
          </a:p>
        </p:txBody>
      </p:sp>
      <p:sp>
        <p:nvSpPr>
          <p:cNvPr id="5" name="foot">
            <a:extLst xmlns:a="http://schemas.openxmlformats.org/drawingml/2006/main">
              <a:ext uri="{FF2B5EF4-FFF2-40B4-BE49-F238E27FC236}">
                <a16:creationId xmlns:a16="http://schemas.microsoft.com/office/drawing/2014/main" id="{6BA23C8A-D9BE-48D8-BB65-8B6F58AA6D3C}"/>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K3, K6</a:t>
            </a:r>
          </a:p>
        </p:txBody>
      </p:sp>
      <p:sp>
        <p:nvSpPr>
          <p:cNvPr id="6" name="number">
            <a:extLst xmlns:a="http://schemas.openxmlformats.org/drawingml/2006/main">
              <a:ext uri="{FF2B5EF4-FFF2-40B4-BE49-F238E27FC236}">
                <a16:creationId xmlns:a16="http://schemas.microsoft.com/office/drawing/2014/main" id="{C32145E9-09F9-4C22-ACB2-FF3C800FC501}"/>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07</a:t>
            </a:r>
          </a:p>
        </p:txBody>
      </p:sp>
      <p:pic>
        <p:nvPicPr>
          <p:cNvPr id="7" name="">
            <a:extLst xmlns:a="http://schemas.openxmlformats.org/drawingml/2006/main">
              <a:ext uri="{FF2B5EF4-FFF2-40B4-BE49-F238E27FC236}">
                <a16:creationId xmlns:a16="http://schemas.microsoft.com/office/drawing/2014/main" id="{F3E83366-8653-434B-A3D8-31F7D57BC83E}"/>
              </a:ext>
            </a:extLst>
          </p:cNvPr>
          <p:cNvPicPr>
            <a:picLocks xmlns:a="http://schemas.openxmlformats.org/drawingml/2006/main" noChangeAspect="1"/>
          </p:cNvPicPr>
          <p:nvPr/>
        </p:nvPicPr>
        <p:blipFill>
          <a:blip xmlns:r="http://schemas.openxmlformats.org/officeDocument/2006/relationships" xmlns:a="http://schemas.openxmlformats.org/drawingml/2006/main" r:embed="R9c1afe394a234006"/>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26510599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9CDE79D9-2FE9-4730-B0ED-E6D4A149F785}"/>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Yapılandırmacı yaklaşım</a:t>
            </a:r>
          </a:p>
        </p:txBody>
      </p:sp>
      <p:sp>
        <p:nvSpPr>
          <p:cNvPr id="2" name="body-0">
            <a:extLst xmlns:a="http://schemas.openxmlformats.org/drawingml/2006/main">
              <a:ext uri="{FF2B5EF4-FFF2-40B4-BE49-F238E27FC236}">
                <a16:creationId xmlns:a16="http://schemas.microsoft.com/office/drawing/2014/main" id="{21FAC805-E713-4F69-BA5F-4720095F7C42}"/>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Yeni bilgi, ön bilgiyle ilişki içinde anlam kazanır.</a:t>
            </a:r>
          </a:p>
        </p:txBody>
      </p:sp>
      <p:sp>
        <p:nvSpPr>
          <p:cNvPr id="3" name="body-1">
            <a:extLst xmlns:a="http://schemas.openxmlformats.org/drawingml/2006/main">
              <a:ext uri="{FF2B5EF4-FFF2-40B4-BE49-F238E27FC236}">
                <a16:creationId xmlns:a16="http://schemas.microsoft.com/office/drawing/2014/main" id="{E9B03FFA-1661-45C9-AACC-A91FCBBC3745}"/>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Öğrencinin ilk açıklaması görünür olur.</a:t>
            </a:r>
          </a:p>
        </p:txBody>
      </p:sp>
      <p:sp>
        <p:nvSpPr>
          <p:cNvPr id="4" name="body-2">
            <a:extLst xmlns:a="http://schemas.openxmlformats.org/drawingml/2006/main">
              <a:ext uri="{FF2B5EF4-FFF2-40B4-BE49-F238E27FC236}">
                <a16:creationId xmlns:a16="http://schemas.microsoft.com/office/drawing/2014/main" id="{C67BECA2-0AE2-43FD-A23F-AB3C9771E51B}"/>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Kaynak ve geri bildirimle açıklama yeniden düzenlenir.</a:t>
            </a:r>
          </a:p>
        </p:txBody>
      </p:sp>
      <p:sp>
        <p:nvSpPr>
          <p:cNvPr id="5" name="foot">
            <a:extLst xmlns:a="http://schemas.openxmlformats.org/drawingml/2006/main">
              <a:ext uri="{FF2B5EF4-FFF2-40B4-BE49-F238E27FC236}">
                <a16:creationId xmlns:a16="http://schemas.microsoft.com/office/drawing/2014/main" id="{2902CC8F-17DF-47F2-9D58-AB3B82D8C36B}"/>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K3</a:t>
            </a:r>
          </a:p>
        </p:txBody>
      </p:sp>
      <p:sp>
        <p:nvSpPr>
          <p:cNvPr id="6" name="number">
            <a:extLst xmlns:a="http://schemas.openxmlformats.org/drawingml/2006/main">
              <a:ext uri="{FF2B5EF4-FFF2-40B4-BE49-F238E27FC236}">
                <a16:creationId xmlns:a16="http://schemas.microsoft.com/office/drawing/2014/main" id="{5F48BA1B-9103-4A1E-8143-1C4BF6ADC1E1}"/>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08</a:t>
            </a:r>
          </a:p>
        </p:txBody>
      </p:sp>
      <p:pic>
        <p:nvPicPr>
          <p:cNvPr id="7" name="">
            <a:extLst xmlns:a="http://schemas.openxmlformats.org/drawingml/2006/main">
              <a:ext uri="{FF2B5EF4-FFF2-40B4-BE49-F238E27FC236}">
                <a16:creationId xmlns:a16="http://schemas.microsoft.com/office/drawing/2014/main" id="{A58845E6-A7E8-40E2-9CE1-C640C63E5890}"/>
              </a:ext>
            </a:extLst>
          </p:cNvPr>
          <p:cNvPicPr>
            <a:picLocks xmlns:a="http://schemas.openxmlformats.org/drawingml/2006/main" noChangeAspect="1"/>
          </p:cNvPicPr>
          <p:nvPr/>
        </p:nvPicPr>
        <p:blipFill>
          <a:blip xmlns:r="http://schemas.openxmlformats.org/officeDocument/2006/relationships" xmlns:a="http://schemas.openxmlformats.org/drawingml/2006/main" r:embed="R96a100459ae14c99"/>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39563932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D7B72ACD-ECDB-4AD0-A253-AF9125B01CE9}"/>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Sosyal öğrenme</a:t>
            </a:r>
          </a:p>
        </p:txBody>
      </p:sp>
      <p:sp>
        <p:nvSpPr>
          <p:cNvPr id="2" name="body-0">
            <a:extLst xmlns:a="http://schemas.openxmlformats.org/drawingml/2006/main">
              <a:ext uri="{FF2B5EF4-FFF2-40B4-BE49-F238E27FC236}">
                <a16:creationId xmlns:a16="http://schemas.microsoft.com/office/drawing/2014/main" id="{14BD58FF-BED1-4DB1-BB56-7311DD5A30C6}"/>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Bir akranın çözümünü ve gerekçesini gözlemek</a:t>
            </a:r>
          </a:p>
        </p:txBody>
      </p:sp>
      <p:sp>
        <p:nvSpPr>
          <p:cNvPr id="3" name="body-1">
            <a:extLst xmlns:a="http://schemas.openxmlformats.org/drawingml/2006/main">
              <a:ext uri="{FF2B5EF4-FFF2-40B4-BE49-F238E27FC236}">
                <a16:creationId xmlns:a16="http://schemas.microsoft.com/office/drawing/2014/main" id="{4D2094F7-3ABC-481A-9E89-3E79EFD2AE66}"/>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Kendi açıklamamı başkasına anlaşılır biçimde sunmak</a:t>
            </a:r>
          </a:p>
        </p:txBody>
      </p:sp>
      <p:sp>
        <p:nvSpPr>
          <p:cNvPr id="4" name="body-2">
            <a:extLst xmlns:a="http://schemas.openxmlformats.org/drawingml/2006/main">
              <a:ext uri="{FF2B5EF4-FFF2-40B4-BE49-F238E27FC236}">
                <a16:creationId xmlns:a16="http://schemas.microsoft.com/office/drawing/2014/main" id="{C54818F9-DAEA-4E90-A07A-DF9367206993}"/>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Karşı görüşü dinleyip gerekçemi gözden geçirmek</a:t>
            </a:r>
          </a:p>
        </p:txBody>
      </p:sp>
      <p:sp>
        <p:nvSpPr>
          <p:cNvPr id="5" name="foot">
            <a:extLst xmlns:a="http://schemas.openxmlformats.org/drawingml/2006/main">
              <a:ext uri="{FF2B5EF4-FFF2-40B4-BE49-F238E27FC236}">
                <a16:creationId xmlns:a16="http://schemas.microsoft.com/office/drawing/2014/main" id="{3A6DA5A2-ABF6-4040-9BA4-156B509F79CA}"/>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K3</a:t>
            </a:r>
          </a:p>
        </p:txBody>
      </p:sp>
      <p:sp>
        <p:nvSpPr>
          <p:cNvPr id="6" name="number">
            <a:extLst xmlns:a="http://schemas.openxmlformats.org/drawingml/2006/main">
              <a:ext uri="{FF2B5EF4-FFF2-40B4-BE49-F238E27FC236}">
                <a16:creationId xmlns:a16="http://schemas.microsoft.com/office/drawing/2014/main" id="{2CF57BD0-9500-490D-993D-691F0ACCE209}"/>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09</a:t>
            </a:r>
          </a:p>
        </p:txBody>
      </p:sp>
      <p:pic>
        <p:nvPicPr>
          <p:cNvPr id="7" name="">
            <a:extLst xmlns:a="http://schemas.openxmlformats.org/drawingml/2006/main">
              <a:ext uri="{FF2B5EF4-FFF2-40B4-BE49-F238E27FC236}">
                <a16:creationId xmlns:a16="http://schemas.microsoft.com/office/drawing/2014/main" id="{E2FA1083-F217-47DC-BC92-338826F58881}"/>
              </a:ext>
            </a:extLst>
          </p:cNvPr>
          <p:cNvPicPr>
            <a:picLocks xmlns:a="http://schemas.openxmlformats.org/drawingml/2006/main" noChangeAspect="1"/>
          </p:cNvPicPr>
          <p:nvPr/>
        </p:nvPicPr>
        <p:blipFill>
          <a:blip xmlns:r="http://schemas.openxmlformats.org/officeDocument/2006/relationships" xmlns:a="http://schemas.openxmlformats.org/drawingml/2006/main" r:embed="R5677cd91aa584360"/>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73263472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0A37B849-7DB2-43A6-A0C9-CAC9C787C4A1}"/>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Öğrenme tercihleri ve kanıt</a:t>
            </a:r>
          </a:p>
        </p:txBody>
      </p:sp>
      <p:sp>
        <p:nvSpPr>
          <p:cNvPr id="2" name="body-0">
            <a:extLst xmlns:a="http://schemas.openxmlformats.org/drawingml/2006/main">
              <a:ext uri="{FF2B5EF4-FFF2-40B4-BE49-F238E27FC236}">
                <a16:creationId xmlns:a16="http://schemas.microsoft.com/office/drawing/2014/main" id="{48037CD3-6185-46E9-B455-305DB57F4F3C}"/>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Görsel veya işitsel sunumu tercih edebilirim.</a:t>
            </a:r>
          </a:p>
        </p:txBody>
      </p:sp>
      <p:sp>
        <p:nvSpPr>
          <p:cNvPr id="3" name="body-1">
            <a:extLst xmlns:a="http://schemas.openxmlformats.org/drawingml/2006/main">
              <a:ext uri="{FF2B5EF4-FFF2-40B4-BE49-F238E27FC236}">
                <a16:creationId xmlns:a16="http://schemas.microsoft.com/office/drawing/2014/main" id="{C3690812-8989-4D32-9E80-6F9610742668}"/>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Tercihim beni sabit bir öğrenen tipine yerleştirmez.</a:t>
            </a:r>
          </a:p>
        </p:txBody>
      </p:sp>
      <p:sp>
        <p:nvSpPr>
          <p:cNvPr id="4" name="body-2">
            <a:extLst xmlns:a="http://schemas.openxmlformats.org/drawingml/2006/main">
              <a:ext uri="{FF2B5EF4-FFF2-40B4-BE49-F238E27FC236}">
                <a16:creationId xmlns:a16="http://schemas.microsoft.com/office/drawing/2014/main" id="{66401936-373C-44B7-8288-4BB46D88ED66}"/>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Yöntemi hedefe, ön bilgiye ve erişim ihtiyacına göre seçerim.</a:t>
            </a:r>
          </a:p>
        </p:txBody>
      </p:sp>
      <p:sp>
        <p:nvSpPr>
          <p:cNvPr id="5" name="foot">
            <a:extLst xmlns:a="http://schemas.openxmlformats.org/drawingml/2006/main">
              <a:ext uri="{FF2B5EF4-FFF2-40B4-BE49-F238E27FC236}">
                <a16:creationId xmlns:a16="http://schemas.microsoft.com/office/drawing/2014/main" id="{BC731526-CFFE-44F5-8545-3E52A38CDDAB}"/>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K4</a:t>
            </a:r>
          </a:p>
        </p:txBody>
      </p:sp>
      <p:sp>
        <p:nvSpPr>
          <p:cNvPr id="6" name="number">
            <a:extLst xmlns:a="http://schemas.openxmlformats.org/drawingml/2006/main">
              <a:ext uri="{FF2B5EF4-FFF2-40B4-BE49-F238E27FC236}">
                <a16:creationId xmlns:a16="http://schemas.microsoft.com/office/drawing/2014/main" id="{1BA5A233-924C-47F1-9DF1-4717445E2389}"/>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10</a:t>
            </a:r>
          </a:p>
        </p:txBody>
      </p:sp>
      <p:pic>
        <p:nvPicPr>
          <p:cNvPr id="7" name="">
            <a:extLst xmlns:a="http://schemas.openxmlformats.org/drawingml/2006/main">
              <a:ext uri="{FF2B5EF4-FFF2-40B4-BE49-F238E27FC236}">
                <a16:creationId xmlns:a16="http://schemas.microsoft.com/office/drawing/2014/main" id="{DA9FBFDF-2031-46FB-94C1-07F1FEEB280F}"/>
              </a:ext>
            </a:extLst>
          </p:cNvPr>
          <p:cNvPicPr>
            <a:picLocks xmlns:a="http://schemas.openxmlformats.org/drawingml/2006/main" noChangeAspect="1"/>
          </p:cNvPicPr>
          <p:nvPr/>
        </p:nvPicPr>
        <p:blipFill>
          <a:blip xmlns:r="http://schemas.openxmlformats.org/officeDocument/2006/relationships" xmlns:a="http://schemas.openxmlformats.org/drawingml/2006/main" r:embed="Rbb03200eb83f47fc"/>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80376042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EA741F5A-F5FC-4247-801D-9F6AC288739F}"/>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Bir dakikalık geri çağırma</a:t>
            </a:r>
          </a:p>
        </p:txBody>
      </p:sp>
      <p:sp>
        <p:nvSpPr>
          <p:cNvPr id="2" name="body-0">
            <a:extLst xmlns:a="http://schemas.openxmlformats.org/drawingml/2006/main">
              <a:ext uri="{FF2B5EF4-FFF2-40B4-BE49-F238E27FC236}">
                <a16:creationId xmlns:a16="http://schemas.microsoft.com/office/drawing/2014/main" id="{02AB02B4-5C95-4A59-801D-C1543CF9BABD}"/>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Notlar kapalı: Bugünkü dört kuramı yazın.</a:t>
            </a:r>
          </a:p>
        </p:txBody>
      </p:sp>
      <p:sp>
        <p:nvSpPr>
          <p:cNvPr id="3" name="body-1">
            <a:extLst xmlns:a="http://schemas.openxmlformats.org/drawingml/2006/main">
              <a:ext uri="{FF2B5EF4-FFF2-40B4-BE49-F238E27FC236}">
                <a16:creationId xmlns:a16="http://schemas.microsoft.com/office/drawing/2014/main" id="{D3B49F12-0C5A-46E9-8BAA-98A410201E29}"/>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Bir kuram için tek bir etkinlik örneği ekleyin.</a:t>
            </a:r>
          </a:p>
        </p:txBody>
      </p:sp>
      <p:sp>
        <p:nvSpPr>
          <p:cNvPr id="4" name="body-2">
            <a:extLst xmlns:a="http://schemas.openxmlformats.org/drawingml/2006/main">
              <a:ext uri="{FF2B5EF4-FFF2-40B4-BE49-F238E27FC236}">
                <a16:creationId xmlns:a16="http://schemas.microsoft.com/office/drawing/2014/main" id="{6D02C379-47EB-48D1-965C-553F11382D3B}"/>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Eşinizle karşılaştırıp eksik bağlantıyı tamamlayın.</a:t>
            </a:r>
          </a:p>
        </p:txBody>
      </p:sp>
      <p:sp>
        <p:nvSpPr>
          <p:cNvPr id="5" name="foot">
            <a:extLst xmlns:a="http://schemas.openxmlformats.org/drawingml/2006/main">
              <a:ext uri="{FF2B5EF4-FFF2-40B4-BE49-F238E27FC236}">
                <a16:creationId xmlns:a16="http://schemas.microsoft.com/office/drawing/2014/main" id="{7E60C8D6-FA41-4B4F-90CC-5CC9B48688CD}"/>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K5</a:t>
            </a:r>
          </a:p>
        </p:txBody>
      </p:sp>
      <p:sp>
        <p:nvSpPr>
          <p:cNvPr id="6" name="number">
            <a:extLst xmlns:a="http://schemas.openxmlformats.org/drawingml/2006/main">
              <a:ext uri="{FF2B5EF4-FFF2-40B4-BE49-F238E27FC236}">
                <a16:creationId xmlns:a16="http://schemas.microsoft.com/office/drawing/2014/main" id="{1623A509-0C34-408C-9DB4-D623C35876F9}"/>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11</a:t>
            </a:r>
          </a:p>
        </p:txBody>
      </p:sp>
      <p:pic>
        <p:nvPicPr>
          <p:cNvPr id="7" name="">
            <a:extLst xmlns:a="http://schemas.openxmlformats.org/drawingml/2006/main">
              <a:ext uri="{FF2B5EF4-FFF2-40B4-BE49-F238E27FC236}">
                <a16:creationId xmlns:a16="http://schemas.microsoft.com/office/drawing/2014/main" id="{EA163BB7-BA08-43A1-999A-4A5163C62CFC}"/>
              </a:ext>
            </a:extLst>
          </p:cNvPr>
          <p:cNvPicPr>
            <a:picLocks xmlns:a="http://schemas.openxmlformats.org/drawingml/2006/main" noChangeAspect="1"/>
          </p:cNvPicPr>
          <p:nvPr/>
        </p:nvPicPr>
        <p:blipFill>
          <a:blip xmlns:r="http://schemas.openxmlformats.org/officeDocument/2006/relationships" xmlns:a="http://schemas.openxmlformats.org/drawingml/2006/main" r:embed="R416c9e5cb7124569"/>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92625508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88740D13-7905-4794-B4E9-4BC5205E5A5C}"/>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Çalışma yönteminin seçimi</a:t>
            </a:r>
          </a:p>
        </p:txBody>
      </p:sp>
      <p:graphicFrame>
        <p:nvGraphicFramePr>
          <p:cNvPr id="2" name="">
            <a:extLst xmlns:a="http://schemas.openxmlformats.org/drawingml/2006/main">
              <a:ext uri="{FF2B5EF4-FFF2-40B4-BE49-F238E27FC236}">
                <a16:creationId xmlns:a16="http://schemas.microsoft.com/office/drawing/2014/main" id="{5720E5F1-D336-461F-8FFF-99A4C46609EC}"/>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2333625"/>
                <a:gridCol w="3905250"/>
                <a:gridCol w="4619625"/>
              </a:tblGrid>
              <a:tr h="723900">
                <a:tc>
                  <a:txBody>
                    <a:bodyPr wrap="square" lIns="123825" tIns="95250" rIns="123825" bIns="95250">
                      <a:noAutofit/>
                    </a:bodyPr>
                    <a:lstStyle/>
                    <a:p>
                      <a:r>
                        <a:rPr sz="1800" b="1">
                          <a:solidFill>
                            <a:srgbClr val="FFFFFF"/>
                          </a:solidFill>
                          <a:latin typeface="Aptos"/>
                          <a:ea typeface="Aptos"/>
                          <a:cs typeface="Aptos"/>
                        </a:rPr>
                        <a:t>Amaç</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Etkinlik</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Görülebilir kanıt</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Hatırlamak</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Notlar kapalı kısa yanıt</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Doğru ve eksik noktalar</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İlişkiyi açıklamak</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Kendi sözleriyle açıklama</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Neden bağlantısının doğruluğu</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Zamana yaymak</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Farklı günlerde yeniden deneme</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Gecikmeli yanıttaki gelişim</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Uygulayabilmek</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Yeni örnek veya gözetimli uygulama</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Hedefe uygun performans</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3" name="foot">
            <a:extLst xmlns:a="http://schemas.openxmlformats.org/drawingml/2006/main">
              <a:ext uri="{FF2B5EF4-FFF2-40B4-BE49-F238E27FC236}">
                <a16:creationId xmlns:a16="http://schemas.microsoft.com/office/drawing/2014/main" id="{0E534AB5-115B-476F-9390-8F65FEAD1D66}"/>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K5, K6</a:t>
            </a:r>
          </a:p>
        </p:txBody>
      </p:sp>
      <p:sp>
        <p:nvSpPr>
          <p:cNvPr id="4" name="number">
            <a:extLst xmlns:a="http://schemas.openxmlformats.org/drawingml/2006/main">
              <a:ext uri="{FF2B5EF4-FFF2-40B4-BE49-F238E27FC236}">
                <a16:creationId xmlns:a16="http://schemas.microsoft.com/office/drawing/2014/main" id="{322B204F-2249-4630-8356-F2AB6E6A83D4}"/>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12</a:t>
            </a:r>
          </a:p>
        </p:txBody>
      </p:sp>
      <p:pic>
        <p:nvPicPr>
          <p:cNvPr id="5" name="">
            <a:extLst xmlns:a="http://schemas.openxmlformats.org/drawingml/2006/main">
              <a:ext uri="{FF2B5EF4-FFF2-40B4-BE49-F238E27FC236}">
                <a16:creationId xmlns:a16="http://schemas.microsoft.com/office/drawing/2014/main" id="{EBE1F175-D790-422C-B860-79702E97670F}"/>
              </a:ext>
            </a:extLst>
          </p:cNvPr>
          <p:cNvPicPr>
            <a:picLocks xmlns:a="http://schemas.openxmlformats.org/drawingml/2006/main" noChangeAspect="1"/>
          </p:cNvPicPr>
          <p:nvPr/>
        </p:nvPicPr>
        <p:blipFill>
          <a:blip xmlns:r="http://schemas.openxmlformats.org/officeDocument/2006/relationships" xmlns:a="http://schemas.openxmlformats.org/drawingml/2006/main" r:embed="Rb632a68da1354662"/>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65535397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3503D2CA-3123-40C4-8C33-DFAE25FBD9B9}"/>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Miller çerçevesi</a:t>
            </a:r>
          </a:p>
        </p:txBody>
      </p:sp>
      <p:graphicFrame>
        <p:nvGraphicFramePr>
          <p:cNvPr id="2" name="">
            <a:extLst xmlns:a="http://schemas.openxmlformats.org/drawingml/2006/main">
              <a:ext uri="{FF2B5EF4-FFF2-40B4-BE49-F238E27FC236}">
                <a16:creationId xmlns:a16="http://schemas.microsoft.com/office/drawing/2014/main" id="{08195714-166D-4C64-AAD5-321437227CE0}"/>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3000375"/>
                <a:gridCol w="3476625"/>
                <a:gridCol w="4381500"/>
              </a:tblGrid>
              <a:tr h="723900">
                <a:tc>
                  <a:txBody>
                    <a:bodyPr wrap="square" lIns="123825" tIns="95250" rIns="123825" bIns="95250">
                      <a:noAutofit/>
                    </a:bodyPr>
                    <a:lstStyle/>
                    <a:p>
                      <a:r>
                        <a:rPr sz="1800" b="1">
                          <a:solidFill>
                            <a:srgbClr val="FFFFFF"/>
                          </a:solidFill>
                          <a:latin typeface="Aptos"/>
                          <a:ea typeface="Aptos"/>
                          <a:cs typeface="Aptos"/>
                        </a:rPr>
                        <a:t>Düzey</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Neyi gösterir?</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Uygun değerlendirme örneği</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Bilir</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Temel bilgi</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Kısa yanıt veya bilgi sorusu</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Nasıl yapılacağını bilir</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Bilgiyi bir probleme uygular</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Gerekçeli olgu yanıtı</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Gösterir</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Kontrollü ortamda performans</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Beceri istasyonu, simülasyon</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Yapar</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Gerçek iş ortamındaki davranış</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İş başında gözlem</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3" name="foot">
            <a:extLst xmlns:a="http://schemas.openxmlformats.org/drawingml/2006/main">
              <a:ext uri="{FF2B5EF4-FFF2-40B4-BE49-F238E27FC236}">
                <a16:creationId xmlns:a16="http://schemas.microsoft.com/office/drawing/2014/main" id="{F534EADB-1A4B-47DF-B248-DC96BBBA797B}"/>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K7</a:t>
            </a:r>
          </a:p>
        </p:txBody>
      </p:sp>
      <p:sp>
        <p:nvSpPr>
          <p:cNvPr id="4" name="number">
            <a:extLst xmlns:a="http://schemas.openxmlformats.org/drawingml/2006/main">
              <a:ext uri="{FF2B5EF4-FFF2-40B4-BE49-F238E27FC236}">
                <a16:creationId xmlns:a16="http://schemas.microsoft.com/office/drawing/2014/main" id="{550846F2-51ED-4CD8-818B-EC2DBCD9088B}"/>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13</a:t>
            </a:r>
          </a:p>
        </p:txBody>
      </p:sp>
      <p:pic>
        <p:nvPicPr>
          <p:cNvPr id="5" name="">
            <a:extLst xmlns:a="http://schemas.openxmlformats.org/drawingml/2006/main">
              <a:ext uri="{FF2B5EF4-FFF2-40B4-BE49-F238E27FC236}">
                <a16:creationId xmlns:a16="http://schemas.microsoft.com/office/drawing/2014/main" id="{960AE5DE-C931-4E5F-A798-9DC9A7201323}"/>
              </a:ext>
            </a:extLst>
          </p:cNvPr>
          <p:cNvPicPr>
            <a:picLocks xmlns:a="http://schemas.openxmlformats.org/drawingml/2006/main" noChangeAspect="1"/>
          </p:cNvPicPr>
          <p:nvPr/>
        </p:nvPicPr>
        <p:blipFill>
          <a:blip xmlns:r="http://schemas.openxmlformats.org/officeDocument/2006/relationships" xmlns:a="http://schemas.openxmlformats.org/drawingml/2006/main" r:embed="Raa4ae2e862bf457c"/>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43935743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F48A1245-2790-4F85-A7E0-4354DEF4B8C0}"/>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Hedef, etkinlik ve değerlendirme</a:t>
            </a:r>
          </a:p>
        </p:txBody>
      </p:sp>
      <p:sp>
        <p:nvSpPr>
          <p:cNvPr id="2" name="body-0">
            <a:extLst xmlns:a="http://schemas.openxmlformats.org/drawingml/2006/main">
              <a:ext uri="{FF2B5EF4-FFF2-40B4-BE49-F238E27FC236}">
                <a16:creationId xmlns:a16="http://schemas.microsoft.com/office/drawing/2014/main" id="{CD11746F-7282-4E1C-80D0-2C6FE20020FA}"/>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Hedef: İki sürecin farkını açıklamak</a:t>
            </a:r>
          </a:p>
        </p:txBody>
      </p:sp>
      <p:sp>
        <p:nvSpPr>
          <p:cNvPr id="3" name="body-1">
            <a:extLst xmlns:a="http://schemas.openxmlformats.org/drawingml/2006/main">
              <a:ext uri="{FF2B5EF4-FFF2-40B4-BE49-F238E27FC236}">
                <a16:creationId xmlns:a16="http://schemas.microsoft.com/office/drawing/2014/main" id="{A90C089B-3058-4810-A53C-0EB4820D9942}"/>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Etkinlik: Örnekleri karşılaştırıp gerekçe yazmak</a:t>
            </a:r>
          </a:p>
        </p:txBody>
      </p:sp>
      <p:sp>
        <p:nvSpPr>
          <p:cNvPr id="4" name="body-2">
            <a:extLst xmlns:a="http://schemas.openxmlformats.org/drawingml/2006/main">
              <a:ext uri="{FF2B5EF4-FFF2-40B4-BE49-F238E27FC236}">
                <a16:creationId xmlns:a16="http://schemas.microsoft.com/office/drawing/2014/main" id="{E1490E22-44BE-4395-BFED-482BF264640E}"/>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Değerlendirme: Yeni bir örnekte farkı bağımsız açıklamak</a:t>
            </a:r>
          </a:p>
        </p:txBody>
      </p:sp>
      <p:sp>
        <p:nvSpPr>
          <p:cNvPr id="5" name="foot">
            <a:extLst xmlns:a="http://schemas.openxmlformats.org/drawingml/2006/main">
              <a:ext uri="{FF2B5EF4-FFF2-40B4-BE49-F238E27FC236}">
                <a16:creationId xmlns:a16="http://schemas.microsoft.com/office/drawing/2014/main" id="{E91E51E0-CAC9-422A-B3E4-4E5111703EC3}"/>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K2, K7</a:t>
            </a:r>
          </a:p>
        </p:txBody>
      </p:sp>
      <p:sp>
        <p:nvSpPr>
          <p:cNvPr id="6" name="number">
            <a:extLst xmlns:a="http://schemas.openxmlformats.org/drawingml/2006/main">
              <a:ext uri="{FF2B5EF4-FFF2-40B4-BE49-F238E27FC236}">
                <a16:creationId xmlns:a16="http://schemas.microsoft.com/office/drawing/2014/main" id="{1123ABB3-5521-4F60-A753-E895A620D4FD}"/>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14</a:t>
            </a:r>
          </a:p>
        </p:txBody>
      </p:sp>
      <p:pic>
        <p:nvPicPr>
          <p:cNvPr id="7" name="">
            <a:extLst xmlns:a="http://schemas.openxmlformats.org/drawingml/2006/main">
              <a:ext uri="{FF2B5EF4-FFF2-40B4-BE49-F238E27FC236}">
                <a16:creationId xmlns:a16="http://schemas.microsoft.com/office/drawing/2014/main" id="{F2260D84-CAA8-4671-9752-C1F4DC58C21E}"/>
              </a:ext>
            </a:extLst>
          </p:cNvPr>
          <p:cNvPicPr>
            <a:picLocks xmlns:a="http://schemas.openxmlformats.org/drawingml/2006/main" noChangeAspect="1"/>
          </p:cNvPicPr>
          <p:nvPr/>
        </p:nvPicPr>
        <p:blipFill>
          <a:blip xmlns:r="http://schemas.openxmlformats.org/officeDocument/2006/relationships" xmlns:a="http://schemas.openxmlformats.org/drawingml/2006/main" r:embed="R404686ec5c484f4b"/>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32022202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0078F8C3-EAB0-403C-89C2-B75C736CECCA}"/>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Öz düzenlemeli öğrenme</a:t>
            </a:r>
          </a:p>
        </p:txBody>
      </p:sp>
      <p:sp>
        <p:nvSpPr>
          <p:cNvPr id="2" name="body-0">
            <a:extLst xmlns:a="http://schemas.openxmlformats.org/drawingml/2006/main">
              <a:ext uri="{FF2B5EF4-FFF2-40B4-BE49-F238E27FC236}">
                <a16:creationId xmlns:a16="http://schemas.microsoft.com/office/drawing/2014/main" id="{6ADBD656-747B-4B13-BACE-63A42E08B23A}"/>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Önce: Hedefimi ve yöntemimi belirlerim.</a:t>
            </a:r>
          </a:p>
        </p:txBody>
      </p:sp>
      <p:sp>
        <p:nvSpPr>
          <p:cNvPr id="3" name="body-1">
            <a:extLst xmlns:a="http://schemas.openxmlformats.org/drawingml/2006/main">
              <a:ext uri="{FF2B5EF4-FFF2-40B4-BE49-F238E27FC236}">
                <a16:creationId xmlns:a16="http://schemas.microsoft.com/office/drawing/2014/main" id="{C7636D23-8981-4FF9-871F-5BFCF99BB49E}"/>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Çalışırken: Anlamamı izler, yardım isterim.</a:t>
            </a:r>
          </a:p>
        </p:txBody>
      </p:sp>
      <p:sp>
        <p:nvSpPr>
          <p:cNvPr id="4" name="body-2">
            <a:extLst xmlns:a="http://schemas.openxmlformats.org/drawingml/2006/main">
              <a:ext uri="{FF2B5EF4-FFF2-40B4-BE49-F238E27FC236}">
                <a16:creationId xmlns:a16="http://schemas.microsoft.com/office/drawing/2014/main" id="{C11DF255-7FA6-49D2-A683-A61DD4BCA2BA}"/>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Sonra: Sonucumu değerlendirir, planı değiştiririm.</a:t>
            </a:r>
          </a:p>
        </p:txBody>
      </p:sp>
      <p:sp>
        <p:nvSpPr>
          <p:cNvPr id="5" name="foot">
            <a:extLst xmlns:a="http://schemas.openxmlformats.org/drawingml/2006/main">
              <a:ext uri="{FF2B5EF4-FFF2-40B4-BE49-F238E27FC236}">
                <a16:creationId xmlns:a16="http://schemas.microsoft.com/office/drawing/2014/main" id="{93DB5C32-F044-4C38-A272-69593647B9A3}"/>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K8</a:t>
            </a:r>
          </a:p>
        </p:txBody>
      </p:sp>
      <p:sp>
        <p:nvSpPr>
          <p:cNvPr id="6" name="number">
            <a:extLst xmlns:a="http://schemas.openxmlformats.org/drawingml/2006/main">
              <a:ext uri="{FF2B5EF4-FFF2-40B4-BE49-F238E27FC236}">
                <a16:creationId xmlns:a16="http://schemas.microsoft.com/office/drawing/2014/main" id="{FDF38BD1-0C32-4ED4-9E20-7227D258705E}"/>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15</a:t>
            </a:r>
          </a:p>
        </p:txBody>
      </p:sp>
      <p:pic>
        <p:nvPicPr>
          <p:cNvPr id="7" name="">
            <a:extLst xmlns:a="http://schemas.openxmlformats.org/drawingml/2006/main">
              <a:ext uri="{FF2B5EF4-FFF2-40B4-BE49-F238E27FC236}">
                <a16:creationId xmlns:a16="http://schemas.microsoft.com/office/drawing/2014/main" id="{CEB1EFE7-DB6D-4FDA-A147-3D0C350EDCBF}"/>
              </a:ext>
            </a:extLst>
          </p:cNvPr>
          <p:cNvPicPr>
            <a:picLocks xmlns:a="http://schemas.openxmlformats.org/drawingml/2006/main" noChangeAspect="1"/>
          </p:cNvPicPr>
          <p:nvPr/>
        </p:nvPicPr>
        <p:blipFill>
          <a:blip xmlns:r="http://schemas.openxmlformats.org/officeDocument/2006/relationships" xmlns:a="http://schemas.openxmlformats.org/drawingml/2006/main" r:embed="R0fb3fbf2ab7547b0"/>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43549264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FA8A5667-8C07-47E2-8410-6C38B2AE1D41}"/>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Bir haftalık kişisel plan</a:t>
            </a:r>
          </a:p>
        </p:txBody>
      </p:sp>
      <p:graphicFrame>
        <p:nvGraphicFramePr>
          <p:cNvPr id="2" name="">
            <a:extLst xmlns:a="http://schemas.openxmlformats.org/drawingml/2006/main">
              <a:ext uri="{FF2B5EF4-FFF2-40B4-BE49-F238E27FC236}">
                <a16:creationId xmlns:a16="http://schemas.microsoft.com/office/drawing/2014/main" id="{C2DB2BB5-A6BA-4528-BF1D-6282A0DD3C8C}"/>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1619250"/>
                <a:gridCol w="5715000"/>
                <a:gridCol w="3524250"/>
              </a:tblGrid>
              <a:tr h="723900">
                <a:tc>
                  <a:txBody>
                    <a:bodyPr wrap="square" lIns="123825" tIns="95250" rIns="123825" bIns="95250">
                      <a:noAutofit/>
                    </a:bodyPr>
                    <a:lstStyle/>
                    <a:p>
                      <a:r>
                        <a:rPr sz="1800" b="1">
                          <a:solidFill>
                            <a:srgbClr val="FFFFFF"/>
                          </a:solidFill>
                          <a:latin typeface="Aptos"/>
                          <a:ea typeface="Aptos"/>
                          <a:cs typeface="Aptos"/>
                        </a:rPr>
                        <a:t>Zaman</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Ne yapacağım?</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Neye bakacağım?</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Bugün</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Bir konuyu seçip ön bilgimi yazacağım.</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Neyi henüz açıklayamıyorum?</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Yarın</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Notlar kapalı üç soruya yanıt vereceğim.</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Hangi yanıtı kaynakla düzelttim?</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3. gün</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Yeni bir örneği arkadaşıma anlatacağım.</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Gerekçemde boşluk var mı?</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7. gün</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Kısa kontrolü tekrar yapacağım.</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Planımın hangi kısmı değişmeli?</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3" name="foot">
            <a:extLst xmlns:a="http://schemas.openxmlformats.org/drawingml/2006/main">
              <a:ext uri="{FF2B5EF4-FFF2-40B4-BE49-F238E27FC236}">
                <a16:creationId xmlns:a16="http://schemas.microsoft.com/office/drawing/2014/main" id="{2A578389-6D2F-4A4D-979B-F6321C916758}"/>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K8, K6</a:t>
            </a:r>
          </a:p>
        </p:txBody>
      </p:sp>
      <p:sp>
        <p:nvSpPr>
          <p:cNvPr id="4" name="number">
            <a:extLst xmlns:a="http://schemas.openxmlformats.org/drawingml/2006/main">
              <a:ext uri="{FF2B5EF4-FFF2-40B4-BE49-F238E27FC236}">
                <a16:creationId xmlns:a16="http://schemas.microsoft.com/office/drawing/2014/main" id="{17F84B82-FBB6-430D-B8A8-E7936A63A6CE}"/>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16</a:t>
            </a:r>
          </a:p>
        </p:txBody>
      </p:sp>
      <p:pic>
        <p:nvPicPr>
          <p:cNvPr id="5" name="">
            <a:extLst xmlns:a="http://schemas.openxmlformats.org/drawingml/2006/main">
              <a:ext uri="{FF2B5EF4-FFF2-40B4-BE49-F238E27FC236}">
                <a16:creationId xmlns:a16="http://schemas.microsoft.com/office/drawing/2014/main" id="{FA653EB4-CAD9-4F4B-9185-3C92EEBFB76B}"/>
              </a:ext>
            </a:extLst>
          </p:cNvPr>
          <p:cNvPicPr>
            <a:picLocks xmlns:a="http://schemas.openxmlformats.org/drawingml/2006/main" noChangeAspect="1"/>
          </p:cNvPicPr>
          <p:nvPr/>
        </p:nvPicPr>
        <p:blipFill>
          <a:blip xmlns:r="http://schemas.openxmlformats.org/officeDocument/2006/relationships" xmlns:a="http://schemas.openxmlformats.org/drawingml/2006/main" r:embed="Rd50f863ef5564ccc"/>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58137812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666A4458-141B-4711-BB1D-58BA733D6A24}"/>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Kanıta dayalı tıp ve araştırma</a:t>
            </a:r>
          </a:p>
        </p:txBody>
      </p:sp>
      <p:sp>
        <p:nvSpPr>
          <p:cNvPr id="2" name="body-0">
            <a:extLst xmlns:a="http://schemas.openxmlformats.org/drawingml/2006/main">
              <a:ext uri="{FF2B5EF4-FFF2-40B4-BE49-F238E27FC236}">
                <a16:creationId xmlns:a16="http://schemas.microsoft.com/office/drawing/2014/main" id="{163799E0-E8FD-4842-8A94-B33AB64DE0A5}"/>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Klinik karar, araştırma kanıtını uzmanlıkla birleştirir.</a:t>
            </a:r>
          </a:p>
        </p:txBody>
      </p:sp>
      <p:sp>
        <p:nvSpPr>
          <p:cNvPr id="3" name="body-1">
            <a:extLst xmlns:a="http://schemas.openxmlformats.org/drawingml/2006/main">
              <a:ext uri="{FF2B5EF4-FFF2-40B4-BE49-F238E27FC236}">
                <a16:creationId xmlns:a16="http://schemas.microsoft.com/office/drawing/2014/main" id="{C71A8AFA-4B30-4DC3-8B0A-DD943706B609}"/>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Hastanın değerleri ve koşulları karara dahildir.</a:t>
            </a:r>
          </a:p>
        </p:txBody>
      </p:sp>
      <p:sp>
        <p:nvSpPr>
          <p:cNvPr id="4" name="body-2">
            <a:extLst xmlns:a="http://schemas.openxmlformats.org/drawingml/2006/main">
              <a:ext uri="{FF2B5EF4-FFF2-40B4-BE49-F238E27FC236}">
                <a16:creationId xmlns:a16="http://schemas.microsoft.com/office/drawing/2014/main" id="{E7855C0E-E20E-4745-B7DB-0D2CC0BECAFD}"/>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Araştırma sorusu, yöntem ve bulgu birlikte incelenir.</a:t>
            </a:r>
          </a:p>
        </p:txBody>
      </p:sp>
      <p:sp>
        <p:nvSpPr>
          <p:cNvPr id="5" name="foot">
            <a:extLst xmlns:a="http://schemas.openxmlformats.org/drawingml/2006/main">
              <a:ext uri="{FF2B5EF4-FFF2-40B4-BE49-F238E27FC236}">
                <a16:creationId xmlns:a16="http://schemas.microsoft.com/office/drawing/2014/main" id="{84CCDC36-0A55-4316-9ADE-44CDE8BAB17B}"/>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K9, K1</a:t>
            </a:r>
          </a:p>
        </p:txBody>
      </p:sp>
      <p:sp>
        <p:nvSpPr>
          <p:cNvPr id="6" name="number">
            <a:extLst xmlns:a="http://schemas.openxmlformats.org/drawingml/2006/main">
              <a:ext uri="{FF2B5EF4-FFF2-40B4-BE49-F238E27FC236}">
                <a16:creationId xmlns:a16="http://schemas.microsoft.com/office/drawing/2014/main" id="{D6DA6835-A581-4CD9-8285-B4F628F110F0}"/>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17</a:t>
            </a:r>
          </a:p>
        </p:txBody>
      </p:sp>
      <p:pic>
        <p:nvPicPr>
          <p:cNvPr id="7" name="">
            <a:extLst xmlns:a="http://schemas.openxmlformats.org/drawingml/2006/main">
              <a:ext uri="{FF2B5EF4-FFF2-40B4-BE49-F238E27FC236}">
                <a16:creationId xmlns:a16="http://schemas.microsoft.com/office/drawing/2014/main" id="{EF994CC8-B9E1-4BCE-BC7F-770BA2120810}"/>
              </a:ext>
            </a:extLst>
          </p:cNvPr>
          <p:cNvPicPr>
            <a:picLocks xmlns:a="http://schemas.openxmlformats.org/drawingml/2006/main" noChangeAspect="1"/>
          </p:cNvPicPr>
          <p:nvPr/>
        </p:nvPicPr>
        <p:blipFill>
          <a:blip xmlns:r="http://schemas.openxmlformats.org/officeDocument/2006/relationships" xmlns:a="http://schemas.openxmlformats.org/drawingml/2006/main" r:embed="Rb7fb8aa7c5784452"/>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71621561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86992BFE-24EA-4077-9E21-0ECB1A7EB0F8}"/>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Bir kaynağı doğrulamak</a:t>
            </a:r>
          </a:p>
        </p:txBody>
      </p:sp>
      <p:sp>
        <p:nvSpPr>
          <p:cNvPr id="2" name="body-0">
            <a:extLst xmlns:a="http://schemas.openxmlformats.org/drawingml/2006/main">
              <a:ext uri="{FF2B5EF4-FFF2-40B4-BE49-F238E27FC236}">
                <a16:creationId xmlns:a16="http://schemas.microsoft.com/office/drawing/2014/main" id="{68DF3D66-60AF-45C9-82A5-E9D061EC4BE9}"/>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İddia tam olarak ne söylüyor?</a:t>
            </a:r>
          </a:p>
        </p:txBody>
      </p:sp>
      <p:sp>
        <p:nvSpPr>
          <p:cNvPr id="3" name="body-1">
            <a:extLst xmlns:a="http://schemas.openxmlformats.org/drawingml/2006/main">
              <a:ext uri="{FF2B5EF4-FFF2-40B4-BE49-F238E27FC236}">
                <a16:creationId xmlns:a16="http://schemas.microsoft.com/office/drawing/2014/main" id="{97C5ABCD-56AA-4135-81DD-1217F7AD95FE}"/>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Kaynak gerçekten var mı ve açılıyor mu?</a:t>
            </a:r>
          </a:p>
        </p:txBody>
      </p:sp>
      <p:sp>
        <p:nvSpPr>
          <p:cNvPr id="4" name="body-2">
            <a:extLst xmlns:a="http://schemas.openxmlformats.org/drawingml/2006/main">
              <a:ext uri="{FF2B5EF4-FFF2-40B4-BE49-F238E27FC236}">
                <a16:creationId xmlns:a16="http://schemas.microsoft.com/office/drawing/2014/main" id="{D7D95188-3426-4475-B907-998CEC75B5EF}"/>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Metin bu iddiayı destekliyor mu?</a:t>
            </a:r>
          </a:p>
        </p:txBody>
      </p:sp>
      <p:sp>
        <p:nvSpPr>
          <p:cNvPr id="5" name="body-3">
            <a:extLst xmlns:a="http://schemas.openxmlformats.org/drawingml/2006/main">
              <a:ext uri="{FF2B5EF4-FFF2-40B4-BE49-F238E27FC236}">
                <a16:creationId xmlns:a16="http://schemas.microsoft.com/office/drawing/2014/main" id="{D7EA1D28-3C56-45C3-887E-F80210A1A8F5}"/>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Yöntem, tarih ve bağlam bizim sorumuza uygun mu?</a:t>
            </a:r>
          </a:p>
        </p:txBody>
      </p:sp>
      <p:sp>
        <p:nvSpPr>
          <p:cNvPr id="6" name="foot">
            <a:extLst xmlns:a="http://schemas.openxmlformats.org/drawingml/2006/main">
              <a:ext uri="{FF2B5EF4-FFF2-40B4-BE49-F238E27FC236}">
                <a16:creationId xmlns:a16="http://schemas.microsoft.com/office/drawing/2014/main" id="{BE48AC5A-8583-4894-B659-51D246A08E0B}"/>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K9</a:t>
            </a:r>
          </a:p>
        </p:txBody>
      </p:sp>
      <p:sp>
        <p:nvSpPr>
          <p:cNvPr id="7" name="number">
            <a:extLst xmlns:a="http://schemas.openxmlformats.org/drawingml/2006/main">
              <a:ext uri="{FF2B5EF4-FFF2-40B4-BE49-F238E27FC236}">
                <a16:creationId xmlns:a16="http://schemas.microsoft.com/office/drawing/2014/main" id="{95B5D142-213B-4DD6-9C58-2D93B897343C}"/>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18</a:t>
            </a:r>
          </a:p>
        </p:txBody>
      </p:sp>
      <p:pic>
        <p:nvPicPr>
          <p:cNvPr id="8" name="">
            <a:extLst xmlns:a="http://schemas.openxmlformats.org/drawingml/2006/main">
              <a:ext uri="{FF2B5EF4-FFF2-40B4-BE49-F238E27FC236}">
                <a16:creationId xmlns:a16="http://schemas.microsoft.com/office/drawing/2014/main" id="{DF9061C8-74B4-483F-B6B9-E2394EB3214B}"/>
              </a:ext>
            </a:extLst>
          </p:cNvPr>
          <p:cNvPicPr>
            <a:picLocks xmlns:a="http://schemas.openxmlformats.org/drawingml/2006/main" noChangeAspect="1"/>
          </p:cNvPicPr>
          <p:nvPr/>
        </p:nvPicPr>
        <p:blipFill>
          <a:blip xmlns:r="http://schemas.openxmlformats.org/officeDocument/2006/relationships" xmlns:a="http://schemas.openxmlformats.org/drawingml/2006/main" r:embed="Rfbb74df34f7f4d8e"/>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49685049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A13596AC-0E32-4E72-B1DC-E3336E113091}"/>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Yapay zekâ araçlarının görevleri</a:t>
            </a:r>
          </a:p>
        </p:txBody>
      </p:sp>
      <p:graphicFrame>
        <p:nvGraphicFramePr>
          <p:cNvPr id="2" name="">
            <a:extLst xmlns:a="http://schemas.openxmlformats.org/drawingml/2006/main">
              <a:ext uri="{FF2B5EF4-FFF2-40B4-BE49-F238E27FC236}">
                <a16:creationId xmlns:a16="http://schemas.microsoft.com/office/drawing/2014/main" id="{1F4B6E80-B238-4BD0-A6FA-0C110F5289DD}"/>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3238500"/>
                <a:gridCol w="3238500"/>
                <a:gridCol w="4381500"/>
              </a:tblGrid>
              <a:tr h="723900">
                <a:tc>
                  <a:txBody>
                    <a:bodyPr wrap="square" lIns="123825" tIns="95250" rIns="123825" bIns="95250">
                      <a:noAutofit/>
                    </a:bodyPr>
                    <a:lstStyle/>
                    <a:p>
                      <a:r>
                        <a:rPr sz="1800" b="1">
                          <a:solidFill>
                            <a:srgbClr val="FFFFFF"/>
                          </a:solidFill>
                          <a:latin typeface="Aptos"/>
                          <a:ea typeface="Aptos"/>
                          <a:cs typeface="Aptos"/>
                        </a:rPr>
                        <a:t>İş</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Araç türü</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İnsan kontrolü</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Soru ve öğrenme planı taslağı</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Üretken sohbet aracı</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Hedefe ve bilgi düzeyine uygun mu?</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Belgeyi anlamlandırma</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Kaynakla çalışan asistan</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Atıf verilen bölüm gerçekten destekliyor mu?</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Bilimsel kaynağı bulma</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PubMed, kütüphane, DOI</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Varlık, yöntem ve içerik kontrolü</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Sunumu hazırlama</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Sunum düzenleyicisi</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İçerik ve kaynak beyanı doğru mu?</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3" name="foot">
            <a:extLst xmlns:a="http://schemas.openxmlformats.org/drawingml/2006/main">
              <a:ext uri="{FF2B5EF4-FFF2-40B4-BE49-F238E27FC236}">
                <a16:creationId xmlns:a16="http://schemas.microsoft.com/office/drawing/2014/main" id="{853534CA-A27B-4EDF-9A98-EB9A640B5969}"/>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K11, K12</a:t>
            </a:r>
          </a:p>
        </p:txBody>
      </p:sp>
      <p:sp>
        <p:nvSpPr>
          <p:cNvPr id="4" name="number">
            <a:extLst xmlns:a="http://schemas.openxmlformats.org/drawingml/2006/main">
              <a:ext uri="{FF2B5EF4-FFF2-40B4-BE49-F238E27FC236}">
                <a16:creationId xmlns:a16="http://schemas.microsoft.com/office/drawing/2014/main" id="{58A723ED-E13A-4FE1-92F7-F590E2DDEB9B}"/>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19</a:t>
            </a:r>
          </a:p>
        </p:txBody>
      </p:sp>
      <p:pic>
        <p:nvPicPr>
          <p:cNvPr id="5" name="">
            <a:extLst xmlns:a="http://schemas.openxmlformats.org/drawingml/2006/main">
              <a:ext uri="{FF2B5EF4-FFF2-40B4-BE49-F238E27FC236}">
                <a16:creationId xmlns:a16="http://schemas.microsoft.com/office/drawing/2014/main" id="{57A82811-87FA-41B5-9382-CDC063CAA37A}"/>
              </a:ext>
            </a:extLst>
          </p:cNvPr>
          <p:cNvPicPr>
            <a:picLocks xmlns:a="http://schemas.openxmlformats.org/drawingml/2006/main" noChangeAspect="1"/>
          </p:cNvPicPr>
          <p:nvPr/>
        </p:nvPicPr>
        <p:blipFill>
          <a:blip xmlns:r="http://schemas.openxmlformats.org/officeDocument/2006/relationships" xmlns:a="http://schemas.openxmlformats.org/drawingml/2006/main" r:embed="R681d7f338c6c4b9d"/>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52873773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6B7FE5F3-979D-4427-B6F3-C07B468A5829}"/>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Bir öğrenme promptunun bileşenleri</a:t>
            </a:r>
          </a:p>
        </p:txBody>
      </p:sp>
      <p:sp>
        <p:nvSpPr>
          <p:cNvPr id="2" name="body-0">
            <a:extLst xmlns:a="http://schemas.openxmlformats.org/drawingml/2006/main">
              <a:ext uri="{FF2B5EF4-FFF2-40B4-BE49-F238E27FC236}">
                <a16:creationId xmlns:a16="http://schemas.microsoft.com/office/drawing/2014/main" id="{6F0BC098-CEC7-4DDC-85BB-946D1C6E7CE6}"/>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Bağlam: Tıp 1 ve daha önce işlediğimiz konu</a:t>
            </a:r>
          </a:p>
        </p:txBody>
      </p:sp>
      <p:sp>
        <p:nvSpPr>
          <p:cNvPr id="3" name="body-1">
            <a:extLst xmlns:a="http://schemas.openxmlformats.org/drawingml/2006/main">
              <a:ext uri="{FF2B5EF4-FFF2-40B4-BE49-F238E27FC236}">
                <a16:creationId xmlns:a16="http://schemas.microsoft.com/office/drawing/2014/main" id="{678CEB6A-C9E0-40C7-9D61-4BA2BB063FB2}"/>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Hedef: Öğrencinin yapacağı gözlenebilir iş</a:t>
            </a:r>
          </a:p>
        </p:txBody>
      </p:sp>
      <p:sp>
        <p:nvSpPr>
          <p:cNvPr id="4" name="body-2">
            <a:extLst xmlns:a="http://schemas.openxmlformats.org/drawingml/2006/main">
              <a:ext uri="{FF2B5EF4-FFF2-40B4-BE49-F238E27FC236}">
                <a16:creationId xmlns:a16="http://schemas.microsoft.com/office/drawing/2014/main" id="{AB90C314-A519-4C2A-8978-99534B5A6431}"/>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Görev: İki seçenek ve gerekçeleri</a:t>
            </a:r>
          </a:p>
        </p:txBody>
      </p:sp>
      <p:sp>
        <p:nvSpPr>
          <p:cNvPr id="5" name="body-3">
            <a:extLst xmlns:a="http://schemas.openxmlformats.org/drawingml/2006/main">
              <a:ext uri="{FF2B5EF4-FFF2-40B4-BE49-F238E27FC236}">
                <a16:creationId xmlns:a16="http://schemas.microsoft.com/office/drawing/2014/main" id="{3D66EC8F-608E-4F24-BE01-0960EC01D0C2}"/>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Sınır: Kaynak uydurma, belirsizliği işaretle</a:t>
            </a:r>
          </a:p>
        </p:txBody>
      </p:sp>
      <p:sp>
        <p:nvSpPr>
          <p:cNvPr id="6" name="foot">
            <a:extLst xmlns:a="http://schemas.openxmlformats.org/drawingml/2006/main">
              <a:ext uri="{FF2B5EF4-FFF2-40B4-BE49-F238E27FC236}">
                <a16:creationId xmlns:a16="http://schemas.microsoft.com/office/drawing/2014/main" id="{8FA8D274-A4D3-4535-A0FE-6AD588018A15}"/>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K11</a:t>
            </a:r>
          </a:p>
        </p:txBody>
      </p:sp>
      <p:sp>
        <p:nvSpPr>
          <p:cNvPr id="7" name="number">
            <a:extLst xmlns:a="http://schemas.openxmlformats.org/drawingml/2006/main">
              <a:ext uri="{FF2B5EF4-FFF2-40B4-BE49-F238E27FC236}">
                <a16:creationId xmlns:a16="http://schemas.microsoft.com/office/drawing/2014/main" id="{F99C84D4-F0C4-4333-B411-713636BCA694}"/>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20</a:t>
            </a:r>
          </a:p>
        </p:txBody>
      </p:sp>
      <p:pic>
        <p:nvPicPr>
          <p:cNvPr id="8" name="">
            <a:extLst xmlns:a="http://schemas.openxmlformats.org/drawingml/2006/main">
              <a:ext uri="{FF2B5EF4-FFF2-40B4-BE49-F238E27FC236}">
                <a16:creationId xmlns:a16="http://schemas.microsoft.com/office/drawing/2014/main" id="{2977714F-175E-4839-9A17-D13EC013E095}"/>
              </a:ext>
            </a:extLst>
          </p:cNvPr>
          <p:cNvPicPr>
            <a:picLocks xmlns:a="http://schemas.openxmlformats.org/drawingml/2006/main" noChangeAspect="1"/>
          </p:cNvPicPr>
          <p:nvPr/>
        </p:nvPicPr>
        <p:blipFill>
          <a:blip xmlns:r="http://schemas.openxmlformats.org/officeDocument/2006/relationships" xmlns:a="http://schemas.openxmlformats.org/drawingml/2006/main" r:embed="Rfa49379ba2cf4c90"/>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2040837366"/>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5474CD00-8916-4AD6-859D-5C5B975C875B}"/>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Yapay zekâ yanıtının denetimi</a:t>
            </a:r>
          </a:p>
        </p:txBody>
      </p:sp>
      <p:sp>
        <p:nvSpPr>
          <p:cNvPr id="2" name="exercise-context">
            <a:extLst xmlns:a="http://schemas.openxmlformats.org/drawingml/2006/main">
              <a:ext uri="{FF2B5EF4-FFF2-40B4-BE49-F238E27FC236}">
                <a16:creationId xmlns:a16="http://schemas.microsoft.com/office/drawing/2014/main" id="{2F491733-CEC6-47C2-BA3A-29AC47C8BC1E}"/>
              </a:ext>
            </a:extLst>
          </p:cNvPr>
          <p:cNvSpPr>
            <a:spLocks xmlns:a="http://schemas.openxmlformats.org/drawingml/2006/main" noGrp="1"/>
          </p:cNvSpPr>
          <p:nvPr/>
        </p:nvSpPr>
        <p:spPr>
          <a:xfrm xmlns:a="http://schemas.openxmlformats.org/drawingml/2006/main">
            <a:off x="704850" y="1619250"/>
            <a:ext cx="1057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725" b="1">
                <a:solidFill>
                  <a:srgbClr val="144B8E"/>
                </a:solidFill>
                <a:latin typeface="Aptos"/>
                <a:ea typeface="Aptos"/>
                <a:cs typeface="Aptos"/>
              </a:defRPr>
            </a:defPPr>
            <a:lvl1pPr>
              <a:defRPr sz="1725" b="1">
                <a:solidFill>
                  <a:srgbClr val="144B8E"/>
                </a:solidFill>
                <a:latin typeface="Aptos"/>
                <a:ea typeface="Aptos"/>
                <a:cs typeface="Aptos"/>
              </a:defRPr>
            </a:lvl1pPr>
            <a:lvl2pPr>
              <a:defRPr sz="1725" b="1">
                <a:solidFill>
                  <a:srgbClr val="144B8E"/>
                </a:solidFill>
                <a:latin typeface="Aptos"/>
                <a:ea typeface="Aptos"/>
                <a:cs typeface="Aptos"/>
              </a:defRPr>
            </a:lvl2pPr>
            <a:lvl3pPr>
              <a:defRPr sz="1725" b="1">
                <a:solidFill>
                  <a:srgbClr val="144B8E"/>
                </a:solidFill>
                <a:latin typeface="Aptos"/>
                <a:ea typeface="Aptos"/>
                <a:cs typeface="Aptos"/>
              </a:defRPr>
            </a:lvl3pPr>
            <a:lvl4pPr>
              <a:defRPr sz="1725" b="1">
                <a:solidFill>
                  <a:srgbClr val="144B8E"/>
                </a:solidFill>
                <a:latin typeface="Aptos"/>
                <a:ea typeface="Aptos"/>
                <a:cs typeface="Aptos"/>
              </a:defRPr>
            </a:lvl4pPr>
            <a:lvl5pPr>
              <a:defRPr sz="1725" b="1">
                <a:solidFill>
                  <a:srgbClr val="144B8E"/>
                </a:solidFill>
                <a:latin typeface="Aptos"/>
                <a:ea typeface="Aptos"/>
                <a:cs typeface="Aptos"/>
              </a:defRPr>
            </a:lvl5pPr>
            <a:lvl6pPr>
              <a:defRPr sz="1725" b="1">
                <a:solidFill>
                  <a:srgbClr val="144B8E"/>
                </a:solidFill>
                <a:latin typeface="Aptos"/>
                <a:ea typeface="Aptos"/>
                <a:cs typeface="Aptos"/>
              </a:defRPr>
            </a:lvl6pPr>
            <a:lvl7pPr>
              <a:defRPr sz="1725" b="1">
                <a:solidFill>
                  <a:srgbClr val="144B8E"/>
                </a:solidFill>
                <a:latin typeface="Aptos"/>
                <a:ea typeface="Aptos"/>
                <a:cs typeface="Aptos"/>
              </a:defRPr>
            </a:lvl7pPr>
            <a:lvl8pPr>
              <a:defRPr sz="1725" b="1">
                <a:solidFill>
                  <a:srgbClr val="144B8E"/>
                </a:solidFill>
                <a:latin typeface="Aptos"/>
                <a:ea typeface="Aptos"/>
                <a:cs typeface="Aptos"/>
              </a:defRPr>
            </a:lvl8pPr>
            <a:lvl9pPr>
              <a:defRPr sz="1725" b="1">
                <a:solidFill>
                  <a:srgbClr val="144B8E"/>
                </a:solidFill>
                <a:latin typeface="Aptos"/>
                <a:ea typeface="Aptos"/>
                <a:cs typeface="Aptos"/>
              </a:defRPr>
            </a:lvl9pPr>
          </a:lstStyle>
          <a:p xmlns:a="http://schemas.openxmlformats.org/drawingml/2006/main">
            <a:pPr>
              <a:defRPr sz="1725" b="1">
                <a:solidFill>
                  <a:srgbClr val="99D7CB"/>
                </a:solidFill>
                <a:latin typeface="Aptos"/>
                <a:ea typeface="Aptos"/>
                <a:cs typeface="Aptos"/>
              </a:defRPr>
            </a:pPr>
            <a:r>
              <a:rPr sz="1725" b="1">
                <a:solidFill>
                  <a:srgbClr val="144B8E"/>
                </a:solidFill>
                <a:latin typeface="Aptos"/>
                <a:ea typeface="Aptos"/>
                <a:cs typeface="Aptos"/>
              </a:rPr>
              <a:t>Kurmaca ve hatalı örnekler. Bilgi hatalarını bulun.</a:t>
            </a:r>
          </a:p>
        </p:txBody>
      </p:sp>
      <p:sp>
        <p:nvSpPr>
          <p:cNvPr id="3" name="body-0">
            <a:extLst xmlns:a="http://schemas.openxmlformats.org/drawingml/2006/main">
              <a:ext uri="{FF2B5EF4-FFF2-40B4-BE49-F238E27FC236}">
                <a16:creationId xmlns:a16="http://schemas.microsoft.com/office/drawing/2014/main" id="{20FCC780-A9E7-4E8B-BA79-1301D60D2475}"/>
              </a:ext>
            </a:extLst>
          </p:cNvPr>
          <p:cNvSpPr>
            <a:spLocks xmlns:a="http://schemas.openxmlformats.org/drawingml/2006/main" noGrp="1"/>
          </p:cNvSpPr>
          <p:nvPr/>
        </p:nvSpPr>
        <p:spPr>
          <a:xfrm xmlns:a="http://schemas.openxmlformats.org/drawingml/2006/main">
            <a:off x="704850" y="211455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1">
                <a:solidFill>
                  <a:srgbClr val="172B45"/>
                </a:solidFill>
                <a:latin typeface="Aptos"/>
                <a:ea typeface="Aptos"/>
                <a:cs typeface="Aptos"/>
              </a:defRPr>
            </a:defPPr>
            <a:lvl1pPr>
              <a:defRPr sz="2475" b="1">
                <a:solidFill>
                  <a:srgbClr val="172B45"/>
                </a:solidFill>
                <a:latin typeface="Aptos"/>
                <a:ea typeface="Aptos"/>
                <a:cs typeface="Aptos"/>
              </a:defRPr>
            </a:lvl1pPr>
            <a:lvl2pPr>
              <a:defRPr sz="2475" b="1">
                <a:solidFill>
                  <a:srgbClr val="172B45"/>
                </a:solidFill>
                <a:latin typeface="Aptos"/>
                <a:ea typeface="Aptos"/>
                <a:cs typeface="Aptos"/>
              </a:defRPr>
            </a:lvl2pPr>
            <a:lvl3pPr>
              <a:defRPr sz="2475" b="1">
                <a:solidFill>
                  <a:srgbClr val="172B45"/>
                </a:solidFill>
                <a:latin typeface="Aptos"/>
                <a:ea typeface="Aptos"/>
                <a:cs typeface="Aptos"/>
              </a:defRPr>
            </a:lvl3pPr>
            <a:lvl4pPr>
              <a:defRPr sz="2475" b="1">
                <a:solidFill>
                  <a:srgbClr val="172B45"/>
                </a:solidFill>
                <a:latin typeface="Aptos"/>
                <a:ea typeface="Aptos"/>
                <a:cs typeface="Aptos"/>
              </a:defRPr>
            </a:lvl4pPr>
            <a:lvl5pPr>
              <a:defRPr sz="2475" b="1">
                <a:solidFill>
                  <a:srgbClr val="172B45"/>
                </a:solidFill>
                <a:latin typeface="Aptos"/>
                <a:ea typeface="Aptos"/>
                <a:cs typeface="Aptos"/>
              </a:defRPr>
            </a:lvl5pPr>
            <a:lvl6pPr>
              <a:defRPr sz="2475" b="1">
                <a:solidFill>
                  <a:srgbClr val="172B45"/>
                </a:solidFill>
                <a:latin typeface="Aptos"/>
                <a:ea typeface="Aptos"/>
                <a:cs typeface="Aptos"/>
              </a:defRPr>
            </a:lvl6pPr>
            <a:lvl7pPr>
              <a:defRPr sz="2475" b="1">
                <a:solidFill>
                  <a:srgbClr val="172B45"/>
                </a:solidFill>
                <a:latin typeface="Aptos"/>
                <a:ea typeface="Aptos"/>
                <a:cs typeface="Aptos"/>
              </a:defRPr>
            </a:lvl7pPr>
            <a:lvl8pPr>
              <a:defRPr sz="2475" b="1">
                <a:solidFill>
                  <a:srgbClr val="172B45"/>
                </a:solidFill>
                <a:latin typeface="Aptos"/>
                <a:ea typeface="Aptos"/>
                <a:cs typeface="Aptos"/>
              </a:defRPr>
            </a:lvl8pPr>
            <a:lvl9pPr>
              <a:defRPr sz="2475" b="1">
                <a:solidFill>
                  <a:srgbClr val="172B45"/>
                </a:solidFill>
                <a:latin typeface="Aptos"/>
                <a:ea typeface="Aptos"/>
                <a:cs typeface="Aptos"/>
              </a:defRPr>
            </a:lvl9pPr>
          </a:lstStyle>
          <a:p xmlns:a="http://schemas.openxmlformats.org/drawingml/2006/main">
            <a:pPr>
              <a:defRPr sz="2475" b="1">
                <a:solidFill>
                  <a:srgbClr val="FFFFFF"/>
                </a:solidFill>
                <a:latin typeface="Aptos"/>
                <a:ea typeface="Aptos"/>
                <a:cs typeface="Aptos"/>
              </a:defRPr>
            </a:pPr>
            <a:r>
              <a:rPr sz="2475" b="1">
                <a:solidFill>
                  <a:srgbClr val="172B45"/>
                </a:solidFill>
                <a:latin typeface="Aptos"/>
                <a:ea typeface="Aptos"/>
                <a:cs typeface="Aptos"/>
              </a:rPr>
              <a:t>“Transkripsiyon DNA kopyası üretir.”</a:t>
            </a:r>
          </a:p>
        </p:txBody>
      </p:sp>
      <p:sp>
        <p:nvSpPr>
          <p:cNvPr id="4" name="body-1">
            <a:extLst xmlns:a="http://schemas.openxmlformats.org/drawingml/2006/main">
              <a:ext uri="{FF2B5EF4-FFF2-40B4-BE49-F238E27FC236}">
                <a16:creationId xmlns:a16="http://schemas.microsoft.com/office/drawing/2014/main" id="{94A3A64E-5525-419E-9891-CFB7E4F72612}"/>
              </a:ext>
            </a:extLst>
          </p:cNvPr>
          <p:cNvSpPr>
            <a:spLocks xmlns:a="http://schemas.openxmlformats.org/drawingml/2006/main" noGrp="1"/>
          </p:cNvSpPr>
          <p:nvPr/>
        </p:nvSpPr>
        <p:spPr>
          <a:xfrm xmlns:a="http://schemas.openxmlformats.org/drawingml/2006/main">
            <a:off x="704850" y="321945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D3E2E4"/>
                </a:solidFill>
                <a:latin typeface="Aptos"/>
                <a:ea typeface="Aptos"/>
                <a:cs typeface="Aptos"/>
              </a:defRPr>
            </a:pPr>
            <a:r>
              <a:rPr sz="2475" b="0">
                <a:solidFill>
                  <a:srgbClr val="48596D"/>
                </a:solidFill>
                <a:latin typeface="Aptos"/>
                <a:ea typeface="Aptos"/>
                <a:cs typeface="Aptos"/>
              </a:rPr>
              <a:t>“Kaynak listesi varsa tüm bilgi doğrulanmıştır.”</a:t>
            </a:r>
          </a:p>
        </p:txBody>
      </p:sp>
      <p:sp>
        <p:nvSpPr>
          <p:cNvPr id="5" name="body-2">
            <a:extLst xmlns:a="http://schemas.openxmlformats.org/drawingml/2006/main">
              <a:ext uri="{FF2B5EF4-FFF2-40B4-BE49-F238E27FC236}">
                <a16:creationId xmlns:a16="http://schemas.microsoft.com/office/drawing/2014/main" id="{A4625269-C38C-4663-875F-361AE0099AD0}"/>
              </a:ext>
            </a:extLst>
          </p:cNvPr>
          <p:cNvSpPr>
            <a:spLocks xmlns:a="http://schemas.openxmlformats.org/drawingml/2006/main" noGrp="1"/>
          </p:cNvSpPr>
          <p:nvPr/>
        </p:nvSpPr>
        <p:spPr>
          <a:xfrm xmlns:a="http://schemas.openxmlformats.org/drawingml/2006/main">
            <a:off x="704850" y="432435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D3E2E4"/>
                </a:solidFill>
                <a:latin typeface="Aptos"/>
                <a:ea typeface="Aptos"/>
                <a:cs typeface="Aptos"/>
              </a:defRPr>
            </a:pPr>
            <a:r>
              <a:rPr sz="2475" b="0">
                <a:solidFill>
                  <a:srgbClr val="48596D"/>
                </a:solidFill>
                <a:latin typeface="Aptos"/>
                <a:ea typeface="Aptos"/>
                <a:cs typeface="Aptos"/>
              </a:rPr>
              <a:t>Her iddia için: kabul, düzeltme veya doğrulanamadı</a:t>
            </a:r>
          </a:p>
        </p:txBody>
      </p:sp>
      <p:sp>
        <p:nvSpPr>
          <p:cNvPr id="6" name="foot">
            <a:extLst xmlns:a="http://schemas.openxmlformats.org/drawingml/2006/main">
              <a:ext uri="{FF2B5EF4-FFF2-40B4-BE49-F238E27FC236}">
                <a16:creationId xmlns:a16="http://schemas.microsoft.com/office/drawing/2014/main" id="{CB31E396-F67A-4C2A-A8F4-2A6E7D04C682}"/>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K13, K11</a:t>
            </a:r>
          </a:p>
        </p:txBody>
      </p:sp>
      <p:sp>
        <p:nvSpPr>
          <p:cNvPr id="7" name="number">
            <a:extLst xmlns:a="http://schemas.openxmlformats.org/drawingml/2006/main">
              <a:ext uri="{FF2B5EF4-FFF2-40B4-BE49-F238E27FC236}">
                <a16:creationId xmlns:a16="http://schemas.microsoft.com/office/drawing/2014/main" id="{26A8F85D-0707-4E89-A688-59542E0F417F}"/>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99D7CB"/>
                </a:solidFill>
                <a:latin typeface="Aptos"/>
                <a:ea typeface="Aptos"/>
                <a:cs typeface="Aptos"/>
              </a:defRPr>
            </a:pPr>
            <a:r>
              <a:rPr sz="1650" b="1">
                <a:solidFill>
                  <a:srgbClr val="144B8E"/>
                </a:solidFill>
                <a:latin typeface="Aptos"/>
                <a:ea typeface="Aptos"/>
                <a:cs typeface="Aptos"/>
              </a:rPr>
              <a:t>21</a:t>
            </a:r>
          </a:p>
        </p:txBody>
      </p:sp>
      <p:pic>
        <p:nvPicPr>
          <p:cNvPr id="8" name="">
            <a:extLst xmlns:a="http://schemas.openxmlformats.org/drawingml/2006/main">
              <a:ext uri="{FF2B5EF4-FFF2-40B4-BE49-F238E27FC236}">
                <a16:creationId xmlns:a16="http://schemas.microsoft.com/office/drawing/2014/main" id="{020FE8A0-FCAC-4B6A-BD95-175BED1989E3}"/>
              </a:ext>
            </a:extLst>
          </p:cNvPr>
          <p:cNvPicPr>
            <a:picLocks xmlns:a="http://schemas.openxmlformats.org/drawingml/2006/main" noChangeAspect="1"/>
          </p:cNvPicPr>
          <p:nvPr/>
        </p:nvPicPr>
        <p:blipFill>
          <a:blip xmlns:r="http://schemas.openxmlformats.org/officeDocument/2006/relationships" xmlns:a="http://schemas.openxmlformats.org/drawingml/2006/main" r:embed="R93563691e6ad4758"/>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267947217"/>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AC8F1752-14E6-4E93-B6D0-966F61D563F7}"/>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Etik sorumluluk</a:t>
            </a:r>
          </a:p>
        </p:txBody>
      </p:sp>
      <p:sp>
        <p:nvSpPr>
          <p:cNvPr id="2" name="body-0">
            <a:extLst xmlns:a="http://schemas.openxmlformats.org/drawingml/2006/main">
              <a:ext uri="{FF2B5EF4-FFF2-40B4-BE49-F238E27FC236}">
                <a16:creationId xmlns:a16="http://schemas.microsoft.com/office/drawing/2014/main" id="{10EBD897-A48B-4108-8266-6DB250B5CFBD}"/>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Hasta veya öğrenciye ait kişisel veri yüklenmez.</a:t>
            </a:r>
          </a:p>
        </p:txBody>
      </p:sp>
      <p:sp>
        <p:nvSpPr>
          <p:cNvPr id="3" name="body-1">
            <a:extLst xmlns:a="http://schemas.openxmlformats.org/drawingml/2006/main">
              <a:ext uri="{FF2B5EF4-FFF2-40B4-BE49-F238E27FC236}">
                <a16:creationId xmlns:a16="http://schemas.microsoft.com/office/drawing/2014/main" id="{ABD531F3-E14B-48D3-93FD-AB418F33C1EB}"/>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Yanlılık, eksik temsil ve yanlış atıf aranır.</a:t>
            </a:r>
          </a:p>
        </p:txBody>
      </p:sp>
      <p:sp>
        <p:nvSpPr>
          <p:cNvPr id="4" name="body-2">
            <a:extLst xmlns:a="http://schemas.openxmlformats.org/drawingml/2006/main">
              <a:ext uri="{FF2B5EF4-FFF2-40B4-BE49-F238E27FC236}">
                <a16:creationId xmlns:a16="http://schemas.microsoft.com/office/drawing/2014/main" id="{00C31B84-2535-4656-8C3B-29E512E15F55}"/>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Araç, kullanım amacı ve insan düzeltmeleri açıklanır.</a:t>
            </a:r>
          </a:p>
        </p:txBody>
      </p:sp>
      <p:sp>
        <p:nvSpPr>
          <p:cNvPr id="5" name="body-3">
            <a:extLst xmlns:a="http://schemas.openxmlformats.org/drawingml/2006/main">
              <a:ext uri="{FF2B5EF4-FFF2-40B4-BE49-F238E27FC236}">
                <a16:creationId xmlns:a16="http://schemas.microsoft.com/office/drawing/2014/main" id="{D25D8A30-38C7-4B92-90D5-9CBD5BF6B354}"/>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Nihai içerikten insanlar sorumludur.</a:t>
            </a:r>
          </a:p>
        </p:txBody>
      </p:sp>
      <p:sp>
        <p:nvSpPr>
          <p:cNvPr id="6" name="foot">
            <a:extLst xmlns:a="http://schemas.openxmlformats.org/drawingml/2006/main">
              <a:ext uri="{FF2B5EF4-FFF2-40B4-BE49-F238E27FC236}">
                <a16:creationId xmlns:a16="http://schemas.microsoft.com/office/drawing/2014/main" id="{5F695C35-0857-44EC-A5DA-77B8C0A5A0BF}"/>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 K10, K11, K12</a:t>
            </a:r>
          </a:p>
        </p:txBody>
      </p:sp>
      <p:sp>
        <p:nvSpPr>
          <p:cNvPr id="7" name="number">
            <a:extLst xmlns:a="http://schemas.openxmlformats.org/drawingml/2006/main">
              <a:ext uri="{FF2B5EF4-FFF2-40B4-BE49-F238E27FC236}">
                <a16:creationId xmlns:a16="http://schemas.microsoft.com/office/drawing/2014/main" id="{72BD79C5-DDDD-4781-9AA0-802D5FF4AD03}"/>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22</a:t>
            </a:r>
          </a:p>
        </p:txBody>
      </p:sp>
      <p:pic>
        <p:nvPicPr>
          <p:cNvPr id="8" name="">
            <a:extLst xmlns:a="http://schemas.openxmlformats.org/drawingml/2006/main">
              <a:ext uri="{FF2B5EF4-FFF2-40B4-BE49-F238E27FC236}">
                <a16:creationId xmlns:a16="http://schemas.microsoft.com/office/drawing/2014/main" id="{598F1101-B4B3-4891-A53D-379F13CA17D4}"/>
              </a:ext>
            </a:extLst>
          </p:cNvPr>
          <p:cNvPicPr>
            <a:picLocks xmlns:a="http://schemas.openxmlformats.org/drawingml/2006/main" noChangeAspect="1"/>
          </p:cNvPicPr>
          <p:nvPr/>
        </p:nvPicPr>
        <p:blipFill>
          <a:blip xmlns:r="http://schemas.openxmlformats.org/officeDocument/2006/relationships" xmlns:a="http://schemas.openxmlformats.org/drawingml/2006/main" r:embed="R12ae6cda92574a59"/>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39109332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F8CC47A3-C9D2-4A35-B9C1-383449D79480}"/>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Kısa öğrenme kontrolü</a:t>
            </a:r>
          </a:p>
        </p:txBody>
      </p:sp>
      <p:sp>
        <p:nvSpPr>
          <p:cNvPr id="2" name="body-0">
            <a:extLst xmlns:a="http://schemas.openxmlformats.org/drawingml/2006/main">
              <a:ext uri="{FF2B5EF4-FFF2-40B4-BE49-F238E27FC236}">
                <a16:creationId xmlns:a16="http://schemas.microsoft.com/office/drawing/2014/main" id="{035A05EA-CBE1-434C-99A8-27DFD00D989C}"/>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1  Sabit öğrenme stili etiketi yöntem seçmek için yeterli mi?</a:t>
            </a:r>
          </a:p>
        </p:txBody>
      </p:sp>
      <p:sp>
        <p:nvSpPr>
          <p:cNvPr id="3" name="body-1">
            <a:extLst xmlns:a="http://schemas.openxmlformats.org/drawingml/2006/main">
              <a:ext uri="{FF2B5EF4-FFF2-40B4-BE49-F238E27FC236}">
                <a16:creationId xmlns:a16="http://schemas.microsoft.com/office/drawing/2014/main" id="{B5CBA523-BC53-4DA6-B9B5-823EB0B80334}"/>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2  Simülasyonda beceri gösterme hangi Miller düzeyidir?</a:t>
            </a:r>
          </a:p>
        </p:txBody>
      </p:sp>
      <p:sp>
        <p:nvSpPr>
          <p:cNvPr id="4" name="body-2">
            <a:extLst xmlns:a="http://schemas.openxmlformats.org/drawingml/2006/main">
              <a:ext uri="{FF2B5EF4-FFF2-40B4-BE49-F238E27FC236}">
                <a16:creationId xmlns:a16="http://schemas.microsoft.com/office/drawing/2014/main" id="{4DC1738D-B192-4ABA-BAFF-37314220B2B7}"/>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3  Yapay zekâ kaynak verince ilk kontrolümüz nedir?</a:t>
            </a:r>
          </a:p>
        </p:txBody>
      </p:sp>
      <p:sp>
        <p:nvSpPr>
          <p:cNvPr id="5" name="foot">
            <a:extLst xmlns:a="http://schemas.openxmlformats.org/drawingml/2006/main">
              <a:ext uri="{FF2B5EF4-FFF2-40B4-BE49-F238E27FC236}">
                <a16:creationId xmlns:a16="http://schemas.microsoft.com/office/drawing/2014/main" id="{9DD196C0-F278-4E18-823E-DAC8E192DC80}"/>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K4, K7</a:t>
            </a:r>
          </a:p>
        </p:txBody>
      </p:sp>
      <p:sp>
        <p:nvSpPr>
          <p:cNvPr id="6" name="number">
            <a:extLst xmlns:a="http://schemas.openxmlformats.org/drawingml/2006/main">
              <a:ext uri="{FF2B5EF4-FFF2-40B4-BE49-F238E27FC236}">
                <a16:creationId xmlns:a16="http://schemas.microsoft.com/office/drawing/2014/main" id="{96327D7B-C14A-429C-94EF-359003E86E78}"/>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23</a:t>
            </a:r>
          </a:p>
        </p:txBody>
      </p:sp>
      <p:pic>
        <p:nvPicPr>
          <p:cNvPr id="7" name="">
            <a:extLst xmlns:a="http://schemas.openxmlformats.org/drawingml/2006/main">
              <a:ext uri="{FF2B5EF4-FFF2-40B4-BE49-F238E27FC236}">
                <a16:creationId xmlns:a16="http://schemas.microsoft.com/office/drawing/2014/main" id="{E62F41AF-D381-4019-BBD3-34A93A7D67E0}"/>
              </a:ext>
            </a:extLst>
          </p:cNvPr>
          <p:cNvPicPr>
            <a:picLocks xmlns:a="http://schemas.openxmlformats.org/drawingml/2006/main" noChangeAspect="1"/>
          </p:cNvPicPr>
          <p:nvPr/>
        </p:nvPicPr>
        <p:blipFill>
          <a:blip xmlns:r="http://schemas.openxmlformats.org/officeDocument/2006/relationships" xmlns:a="http://schemas.openxmlformats.org/drawingml/2006/main" r:embed="R41dbe298c8b244f7"/>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704996978"/>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BD911EA3-E2BC-4FC2-BC73-C53B82706579}"/>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Ekip çalışmasına geçiş</a:t>
            </a:r>
          </a:p>
        </p:txBody>
      </p:sp>
      <p:sp>
        <p:nvSpPr>
          <p:cNvPr id="2" name="body-0">
            <a:extLst xmlns:a="http://schemas.openxmlformats.org/drawingml/2006/main">
              <a:ext uri="{FF2B5EF4-FFF2-40B4-BE49-F238E27FC236}">
                <a16:creationId xmlns:a16="http://schemas.microsoft.com/office/drawing/2014/main" id="{C9FC032E-56D1-430D-BD30-14190A8605FA}"/>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Bir ders konusu ve tek bir öğrenme hedefi</a:t>
            </a:r>
          </a:p>
        </p:txBody>
      </p:sp>
      <p:sp>
        <p:nvSpPr>
          <p:cNvPr id="3" name="body-1">
            <a:extLst xmlns:a="http://schemas.openxmlformats.org/drawingml/2006/main">
              <a:ext uri="{FF2B5EF4-FFF2-40B4-BE49-F238E27FC236}">
                <a16:creationId xmlns:a16="http://schemas.microsoft.com/office/drawing/2014/main" id="{88EE50F5-2F0F-4AD9-9D8E-B2A634B9B379}"/>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Yöntem seçimi ve kaynak kontrolü</a:t>
            </a:r>
          </a:p>
        </p:txBody>
      </p:sp>
      <p:sp>
        <p:nvSpPr>
          <p:cNvPr id="4" name="body-2">
            <a:extLst xmlns:a="http://schemas.openxmlformats.org/drawingml/2006/main">
              <a:ext uri="{FF2B5EF4-FFF2-40B4-BE49-F238E27FC236}">
                <a16:creationId xmlns:a16="http://schemas.microsoft.com/office/drawing/2014/main" id="{02A58ACF-CE6C-48FD-8129-065EFAD8AE74}"/>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Öğrenci, öğretim üyesi ve fakültenin somut rolleri</a:t>
            </a:r>
          </a:p>
        </p:txBody>
      </p:sp>
      <p:sp>
        <p:nvSpPr>
          <p:cNvPr id="5" name="body-3">
            <a:extLst xmlns:a="http://schemas.openxmlformats.org/drawingml/2006/main">
              <a:ext uri="{FF2B5EF4-FFF2-40B4-BE49-F238E27FC236}">
                <a16:creationId xmlns:a16="http://schemas.microsoft.com/office/drawing/2014/main" id="{DB1E4C36-C3EC-410D-9485-ED4B0961A8DB}"/>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Kısa sunum ve kişisel öğrenme taahhüdü</a:t>
            </a:r>
          </a:p>
        </p:txBody>
      </p:sp>
      <p:sp>
        <p:nvSpPr>
          <p:cNvPr id="6" name="foot">
            <a:extLst xmlns:a="http://schemas.openxmlformats.org/drawingml/2006/main">
              <a:ext uri="{FF2B5EF4-FFF2-40B4-BE49-F238E27FC236}">
                <a16:creationId xmlns:a16="http://schemas.microsoft.com/office/drawing/2014/main" id="{C30B05BF-A5FC-4EBE-A84A-A4490063F2BF}"/>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a:t>
            </a:r>
          </a:p>
        </p:txBody>
      </p:sp>
      <p:sp>
        <p:nvSpPr>
          <p:cNvPr id="7" name="number">
            <a:extLst xmlns:a="http://schemas.openxmlformats.org/drawingml/2006/main">
              <a:ext uri="{FF2B5EF4-FFF2-40B4-BE49-F238E27FC236}">
                <a16:creationId xmlns:a16="http://schemas.microsoft.com/office/drawing/2014/main" id="{15FBA289-F3BA-4D7F-8B85-8C983852A694}"/>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24</a:t>
            </a:r>
          </a:p>
        </p:txBody>
      </p:sp>
      <p:pic>
        <p:nvPicPr>
          <p:cNvPr id="8" name="">
            <a:extLst xmlns:a="http://schemas.openxmlformats.org/drawingml/2006/main">
              <a:ext uri="{FF2B5EF4-FFF2-40B4-BE49-F238E27FC236}">
                <a16:creationId xmlns:a16="http://schemas.microsoft.com/office/drawing/2014/main" id="{D5425C36-A95B-4D60-918F-7E80B52D75BB}"/>
              </a:ext>
            </a:extLst>
          </p:cNvPr>
          <p:cNvPicPr>
            <a:picLocks xmlns:a="http://schemas.openxmlformats.org/drawingml/2006/main" noChangeAspect="1"/>
          </p:cNvPicPr>
          <p:nvPr/>
        </p:nvPicPr>
        <p:blipFill>
          <a:blip xmlns:r="http://schemas.openxmlformats.org/officeDocument/2006/relationships" xmlns:a="http://schemas.openxmlformats.org/drawingml/2006/main" r:embed="R9707dbc165ca4732"/>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2018473236"/>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EF3B670A-9A13-49E8-A2C0-B94F42CB9CC7}"/>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Ekip görevi</a:t>
            </a:r>
          </a:p>
        </p:txBody>
      </p:sp>
      <p:sp>
        <p:nvSpPr>
          <p:cNvPr id="2" name="body-0">
            <a:extLst xmlns:a="http://schemas.openxmlformats.org/drawingml/2006/main">
              <a:ext uri="{FF2B5EF4-FFF2-40B4-BE49-F238E27FC236}">
                <a16:creationId xmlns:a16="http://schemas.microsoft.com/office/drawing/2014/main" id="{6B653402-89A9-449A-80F0-742A3249FFB9}"/>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4–6 kişi hedeflenir, bir cihaz paylaşılabilir.</a:t>
            </a:r>
          </a:p>
        </p:txBody>
      </p:sp>
      <p:sp>
        <p:nvSpPr>
          <p:cNvPr id="3" name="body-1">
            <a:extLst xmlns:a="http://schemas.openxmlformats.org/drawingml/2006/main">
              <a:ext uri="{FF2B5EF4-FFF2-40B4-BE49-F238E27FC236}">
                <a16:creationId xmlns:a16="http://schemas.microsoft.com/office/drawing/2014/main" id="{29233F70-B54B-4E70-AAE1-FFF64EFC552F}"/>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Önce herkes kendi fikrini yazar.</a:t>
            </a:r>
          </a:p>
        </p:txBody>
      </p:sp>
      <p:sp>
        <p:nvSpPr>
          <p:cNvPr id="4" name="body-2">
            <a:extLst xmlns:a="http://schemas.openxmlformats.org/drawingml/2006/main">
              <a:ext uri="{FF2B5EF4-FFF2-40B4-BE49-F238E27FC236}">
                <a16:creationId xmlns:a16="http://schemas.microsoft.com/office/drawing/2014/main" id="{2EECB6C3-78F2-4058-B35A-E92D3CE9606B}"/>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Koordinasyon, yazım, kaynak kontrolü ve sunum paylaşılır.</a:t>
            </a:r>
          </a:p>
        </p:txBody>
      </p:sp>
      <p:sp>
        <p:nvSpPr>
          <p:cNvPr id="5" name="body-3">
            <a:extLst xmlns:a="http://schemas.openxmlformats.org/drawingml/2006/main">
              <a:ext uri="{FF2B5EF4-FFF2-40B4-BE49-F238E27FC236}">
                <a16:creationId xmlns:a16="http://schemas.microsoft.com/office/drawing/2014/main" id="{741A8520-64AA-42B8-A8A0-744D58371F5F}"/>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Her öğrenci kararın gerekçesini açıklayabilir.</a:t>
            </a:r>
          </a:p>
        </p:txBody>
      </p:sp>
      <p:sp>
        <p:nvSpPr>
          <p:cNvPr id="6" name="foot">
            <a:extLst xmlns:a="http://schemas.openxmlformats.org/drawingml/2006/main">
              <a:ext uri="{FF2B5EF4-FFF2-40B4-BE49-F238E27FC236}">
                <a16:creationId xmlns:a16="http://schemas.microsoft.com/office/drawing/2014/main" id="{8FDAD794-61F9-4987-A865-A6E50A97496A}"/>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a:t>
            </a:r>
          </a:p>
        </p:txBody>
      </p:sp>
      <p:sp>
        <p:nvSpPr>
          <p:cNvPr id="7" name="number">
            <a:extLst xmlns:a="http://schemas.openxmlformats.org/drawingml/2006/main">
              <a:ext uri="{FF2B5EF4-FFF2-40B4-BE49-F238E27FC236}">
                <a16:creationId xmlns:a16="http://schemas.microsoft.com/office/drawing/2014/main" id="{A3093482-5380-4C22-B441-206E1F9384B7}"/>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25</a:t>
            </a:r>
          </a:p>
        </p:txBody>
      </p:sp>
      <p:pic>
        <p:nvPicPr>
          <p:cNvPr id="8" name="">
            <a:extLst xmlns:a="http://schemas.openxmlformats.org/drawingml/2006/main">
              <a:ext uri="{FF2B5EF4-FFF2-40B4-BE49-F238E27FC236}">
                <a16:creationId xmlns:a16="http://schemas.microsoft.com/office/drawing/2014/main" id="{554712D8-B24C-4E6C-8B8A-4BE9EDC3B7C3}"/>
              </a:ext>
            </a:extLst>
          </p:cNvPr>
          <p:cNvPicPr>
            <a:picLocks xmlns:a="http://schemas.openxmlformats.org/drawingml/2006/main" noChangeAspect="1"/>
          </p:cNvPicPr>
          <p:nvPr/>
        </p:nvPicPr>
        <p:blipFill>
          <a:blip xmlns:r="http://schemas.openxmlformats.org/officeDocument/2006/relationships" xmlns:a="http://schemas.openxmlformats.org/drawingml/2006/main" r:embed="R61d6e4e0571243bf"/>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72942858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D4AB3A34-5BBD-4536-BDD8-B3D4424DB1CF}"/>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İlk oturum 11.00–11.50</a:t>
            </a:r>
          </a:p>
        </p:txBody>
      </p:sp>
      <p:graphicFrame>
        <p:nvGraphicFramePr>
          <p:cNvPr id="2" name="">
            <a:extLst xmlns:a="http://schemas.openxmlformats.org/drawingml/2006/main">
              <a:ext uri="{FF2B5EF4-FFF2-40B4-BE49-F238E27FC236}">
                <a16:creationId xmlns:a16="http://schemas.microsoft.com/office/drawing/2014/main" id="{0620882A-5D66-4511-B384-99B4DFEC3846}"/>
              </a:ext>
            </a:extLst>
          </p:cNvPr>
          <p:cNvGraphicFramePr/>
          <p:nvPr/>
        </p:nvGraphicFramePr>
        <p:xfrm>
          <a:off xmlns:a="http://schemas.openxmlformats.org/drawingml/2006/main" x="666750" y="1771650"/>
          <a:ext xmlns:a="http://schemas.openxmlformats.org/drawingml/2006/main" cx="10858500" cy="4000500"/>
        </p:xfrm>
        <a:graphic xmlns:a="http://schemas.openxmlformats.org/drawingml/2006/main">
          <a:graphicData uri="http://schemas.openxmlformats.org/drawingml/2006/table">
            <a:tbl>
              <a:tblPr/>
              <a:tblGrid>
                <a:gridCol w="2190750"/>
                <a:gridCol w="5048250"/>
                <a:gridCol w="3619500"/>
              </a:tblGrid>
              <a:tr h="571500">
                <a:tc>
                  <a:txBody>
                    <a:bodyPr wrap="square" lIns="123825" tIns="95250" rIns="123825" bIns="95250">
                      <a:noAutofit/>
                    </a:bodyPr>
                    <a:lstStyle/>
                    <a:p>
                      <a:r>
                        <a:rPr sz="1800" b="1">
                          <a:solidFill>
                            <a:srgbClr val="FFFFFF"/>
                          </a:solidFill>
                          <a:latin typeface="Aptos"/>
                          <a:ea typeface="Aptos"/>
                          <a:cs typeface="Aptos"/>
                        </a:rPr>
                        <a:t>Saat</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İş</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Ara ürün</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571500">
                <a:tc>
                  <a:txBody>
                    <a:bodyPr wrap="square" lIns="123825" tIns="95250" rIns="123825" bIns="95250">
                      <a:noAutofit/>
                    </a:bodyPr>
                    <a:lstStyle/>
                    <a:p>
                      <a:r>
                        <a:rPr sz="1800" b="0">
                          <a:solidFill>
                            <a:srgbClr val="172B45"/>
                          </a:solidFill>
                          <a:latin typeface="Aptos"/>
                          <a:ea typeface="Aptos"/>
                          <a:cs typeface="Aptos"/>
                        </a:rPr>
                        <a:t>11.00–11.05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Gruplar ve roller</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Grup kodu</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571500">
                <a:tc>
                  <a:txBody>
                    <a:bodyPr wrap="square" lIns="123825" tIns="95250" rIns="123825" bIns="95250">
                      <a:noAutofit/>
                    </a:bodyPr>
                    <a:lstStyle/>
                    <a:p>
                      <a:r>
                        <a:rPr sz="1800" b="0">
                          <a:solidFill>
                            <a:srgbClr val="172B45"/>
                          </a:solidFill>
                          <a:latin typeface="Aptos"/>
                          <a:ea typeface="Aptos"/>
                          <a:cs typeface="Aptos"/>
                        </a:rPr>
                        <a:t>11.05–11.15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Bireysel düşünme ve konu seçimi</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Tek hedef</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571500">
                <a:tc>
                  <a:txBody>
                    <a:bodyPr wrap="square" lIns="123825" tIns="95250" rIns="123825" bIns="95250">
                      <a:noAutofit/>
                    </a:bodyPr>
                    <a:lstStyle/>
                    <a:p>
                      <a:r>
                        <a:rPr sz="1800" b="0">
                          <a:solidFill>
                            <a:srgbClr val="172B45"/>
                          </a:solidFill>
                          <a:latin typeface="Aptos"/>
                          <a:ea typeface="Aptos"/>
                          <a:cs typeface="Aptos"/>
                        </a:rPr>
                        <a:t>11.15–11.25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Yöntemleri tartışma</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İlk tasarım</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571500">
                <a:tc>
                  <a:txBody>
                    <a:bodyPr wrap="square" lIns="123825" tIns="95250" rIns="123825" bIns="95250">
                      <a:noAutofit/>
                    </a:bodyPr>
                    <a:lstStyle/>
                    <a:p>
                      <a:r>
                        <a:rPr sz="1800" b="0">
                          <a:solidFill>
                            <a:srgbClr val="172B45"/>
                          </a:solidFill>
                          <a:latin typeface="Aptos"/>
                          <a:ea typeface="Aptos"/>
                          <a:cs typeface="Aptos"/>
                        </a:rPr>
                        <a:t>11.25–11.35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Yapay zekâ ile alternatif üretme</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Prompt ve çıktı kaydı</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571500">
                <a:tc>
                  <a:txBody>
                    <a:bodyPr wrap="square" lIns="123825" tIns="95250" rIns="123825" bIns="95250">
                      <a:noAutofit/>
                    </a:bodyPr>
                    <a:lstStyle/>
                    <a:p>
                      <a:r>
                        <a:rPr sz="1800" b="0">
                          <a:solidFill>
                            <a:srgbClr val="172B45"/>
                          </a:solidFill>
                          <a:latin typeface="Aptos"/>
                          <a:ea typeface="Aptos"/>
                          <a:cs typeface="Aptos"/>
                        </a:rPr>
                        <a:t>11.35–11.45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İki iddiayı doğrulama</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Kanıt kaydı</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571500">
                <a:tc>
                  <a:txBody>
                    <a:bodyPr wrap="square" lIns="123825" tIns="95250" rIns="123825" bIns="95250">
                      <a:noAutofit/>
                    </a:bodyPr>
                    <a:lstStyle/>
                    <a:p>
                      <a:r>
                        <a:rPr sz="1800" b="0">
                          <a:solidFill>
                            <a:srgbClr val="172B45"/>
                          </a:solidFill>
                          <a:latin typeface="Aptos"/>
                          <a:ea typeface="Aptos"/>
                          <a:cs typeface="Aptos"/>
                        </a:rPr>
                        <a:t>11.45–11.50</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Rol dağılımı ve toparlama</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Sunum iskeleti</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3" name="foot">
            <a:extLst xmlns:a="http://schemas.openxmlformats.org/drawingml/2006/main">
              <a:ext uri="{FF2B5EF4-FFF2-40B4-BE49-F238E27FC236}">
                <a16:creationId xmlns:a16="http://schemas.microsoft.com/office/drawing/2014/main" id="{41E40867-EEC0-4F4F-8018-8412DAD5E680}"/>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a:t>
            </a:r>
          </a:p>
        </p:txBody>
      </p:sp>
      <p:sp>
        <p:nvSpPr>
          <p:cNvPr id="4" name="number">
            <a:extLst xmlns:a="http://schemas.openxmlformats.org/drawingml/2006/main">
              <a:ext uri="{FF2B5EF4-FFF2-40B4-BE49-F238E27FC236}">
                <a16:creationId xmlns:a16="http://schemas.microsoft.com/office/drawing/2014/main" id="{5FBB104C-8821-4B95-8AF4-2DAF17FC055D}"/>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26</a:t>
            </a:r>
          </a:p>
        </p:txBody>
      </p:sp>
      <p:pic>
        <p:nvPicPr>
          <p:cNvPr id="5" name="">
            <a:extLst xmlns:a="http://schemas.openxmlformats.org/drawingml/2006/main">
              <a:ext uri="{FF2B5EF4-FFF2-40B4-BE49-F238E27FC236}">
                <a16:creationId xmlns:a16="http://schemas.microsoft.com/office/drawing/2014/main" id="{B4C65123-8E71-479B-976C-34F977EEDFB8}"/>
              </a:ext>
            </a:extLst>
          </p:cNvPr>
          <p:cNvPicPr>
            <a:picLocks xmlns:a="http://schemas.openxmlformats.org/drawingml/2006/main" noChangeAspect="1"/>
          </p:cNvPicPr>
          <p:nvPr/>
        </p:nvPicPr>
        <p:blipFill>
          <a:blip xmlns:r="http://schemas.openxmlformats.org/officeDocument/2006/relationships" xmlns:a="http://schemas.openxmlformats.org/drawingml/2006/main" r:embed="Re8f8e0894a354dc8"/>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37314586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FDBE07F9-E928-4C71-8B80-F227422B40B5}"/>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İkinci oturum 12.00–12.50</a:t>
            </a:r>
          </a:p>
        </p:txBody>
      </p:sp>
      <p:graphicFrame>
        <p:nvGraphicFramePr>
          <p:cNvPr id="2" name="">
            <a:extLst xmlns:a="http://schemas.openxmlformats.org/drawingml/2006/main">
              <a:ext uri="{FF2B5EF4-FFF2-40B4-BE49-F238E27FC236}">
                <a16:creationId xmlns:a16="http://schemas.microsoft.com/office/drawing/2014/main" id="{11431273-D711-4A83-A5B4-D0EA9B643C89}"/>
              </a:ext>
            </a:extLst>
          </p:cNvPr>
          <p:cNvGraphicFramePr/>
          <p:nvPr/>
        </p:nvGraphicFramePr>
        <p:xfrm>
          <a:off xmlns:a="http://schemas.openxmlformats.org/drawingml/2006/main" x="666750" y="1771650"/>
          <a:ext xmlns:a="http://schemas.openxmlformats.org/drawingml/2006/main" cx="10858500" cy="4343400"/>
        </p:xfrm>
        <a:graphic xmlns:a="http://schemas.openxmlformats.org/drawingml/2006/main">
          <a:graphicData uri="http://schemas.openxmlformats.org/drawingml/2006/table">
            <a:tbl>
              <a:tblPr/>
              <a:tblGrid>
                <a:gridCol w="2190750"/>
                <a:gridCol w="4286250"/>
                <a:gridCol w="4381500"/>
              </a:tblGrid>
              <a:tr h="723900">
                <a:tc>
                  <a:txBody>
                    <a:bodyPr wrap="square" lIns="123825" tIns="95250" rIns="123825" bIns="95250">
                      <a:noAutofit/>
                    </a:bodyPr>
                    <a:lstStyle/>
                    <a:p>
                      <a:r>
                        <a:rPr sz="1800" b="1">
                          <a:solidFill>
                            <a:srgbClr val="FFFFFF"/>
                          </a:solidFill>
                          <a:latin typeface="Aptos"/>
                          <a:ea typeface="Aptos"/>
                          <a:cs typeface="Aptos"/>
                        </a:rPr>
                        <a:t>Saat</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İş</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Ara ürün</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12.00–12.07</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Akran denetimi</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Bir güçlü yön, bir düzeltme</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12.07–12.15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Düzeltme ve prova</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Dört slayt veya tek sayfa</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12.15–12.40</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Sunumlar / galeri turu</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Deneyim ve rol tartışması</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12.40–12.45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Ortak değerlendirme</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Yöntem ve etik çıkarımı</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12.45–12.50</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Bireysel çıkış bileti</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Bir sonraki öğrenme adımı</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bl>
          </a:graphicData>
        </a:graphic>
      </p:graphicFrame>
      <p:sp>
        <p:nvSpPr>
          <p:cNvPr id="3" name="foot">
            <a:extLst xmlns:a="http://schemas.openxmlformats.org/drawingml/2006/main">
              <a:ext uri="{FF2B5EF4-FFF2-40B4-BE49-F238E27FC236}">
                <a16:creationId xmlns:a16="http://schemas.microsoft.com/office/drawing/2014/main" id="{4CC8DFFD-2077-4EEF-A7CF-72B6DEDC13BD}"/>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a:t>
            </a:r>
          </a:p>
        </p:txBody>
      </p:sp>
      <p:sp>
        <p:nvSpPr>
          <p:cNvPr id="4" name="number">
            <a:extLst xmlns:a="http://schemas.openxmlformats.org/drawingml/2006/main">
              <a:ext uri="{FF2B5EF4-FFF2-40B4-BE49-F238E27FC236}">
                <a16:creationId xmlns:a16="http://schemas.microsoft.com/office/drawing/2014/main" id="{8D9EC5F8-45C9-4959-9BA6-4F2530715C92}"/>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27</a:t>
            </a:r>
          </a:p>
        </p:txBody>
      </p:sp>
      <p:pic>
        <p:nvPicPr>
          <p:cNvPr id="5" name="">
            <a:extLst xmlns:a="http://schemas.openxmlformats.org/drawingml/2006/main">
              <a:ext uri="{FF2B5EF4-FFF2-40B4-BE49-F238E27FC236}">
                <a16:creationId xmlns:a16="http://schemas.microsoft.com/office/drawing/2014/main" id="{CE98F82C-897A-4D24-86B9-9319EE59FDB6}"/>
              </a:ext>
            </a:extLst>
          </p:cNvPr>
          <p:cNvPicPr>
            <a:picLocks xmlns:a="http://schemas.openxmlformats.org/drawingml/2006/main" noChangeAspect="1"/>
          </p:cNvPicPr>
          <p:nvPr/>
        </p:nvPicPr>
        <p:blipFill>
          <a:blip xmlns:r="http://schemas.openxmlformats.org/officeDocument/2006/relationships" xmlns:a="http://schemas.openxmlformats.org/drawingml/2006/main" r:embed="R05323ea791b1425c"/>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673716273"/>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7174D166-2E4A-48FB-8D7A-2E75E6DF7488}"/>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Dört slaytlık grup sunumu</a:t>
            </a:r>
          </a:p>
        </p:txBody>
      </p:sp>
      <p:sp>
        <p:nvSpPr>
          <p:cNvPr id="2" name="body-0">
            <a:extLst xmlns:a="http://schemas.openxmlformats.org/drawingml/2006/main">
              <a:ext uri="{FF2B5EF4-FFF2-40B4-BE49-F238E27FC236}">
                <a16:creationId xmlns:a16="http://schemas.microsoft.com/office/drawing/2014/main" id="{C9C56FF0-DE6A-4EA4-9621-103037EB57B4}"/>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1  Konu, hedef ve başlangıçtaki güçlük</a:t>
            </a:r>
          </a:p>
        </p:txBody>
      </p:sp>
      <p:sp>
        <p:nvSpPr>
          <p:cNvPr id="3" name="body-1">
            <a:extLst xmlns:a="http://schemas.openxmlformats.org/drawingml/2006/main">
              <a:ext uri="{FF2B5EF4-FFF2-40B4-BE49-F238E27FC236}">
                <a16:creationId xmlns:a16="http://schemas.microsoft.com/office/drawing/2014/main" id="{2C415AAF-93AA-4CE4-8695-2DCE085063C5}"/>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2  Öğrenme etkinliği ve değerlendirme</a:t>
            </a:r>
          </a:p>
        </p:txBody>
      </p:sp>
      <p:sp>
        <p:nvSpPr>
          <p:cNvPr id="4" name="body-2">
            <a:extLst xmlns:a="http://schemas.openxmlformats.org/drawingml/2006/main">
              <a:ext uri="{FF2B5EF4-FFF2-40B4-BE49-F238E27FC236}">
                <a16:creationId xmlns:a16="http://schemas.microsoft.com/office/drawing/2014/main" id="{458F3EE8-24C1-4EE5-9F95-2F63B9DF3B0F}"/>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3  Yapay zekâ önerisi, kaynak kontrolü ve düzeltme</a:t>
            </a:r>
          </a:p>
        </p:txBody>
      </p:sp>
      <p:sp>
        <p:nvSpPr>
          <p:cNvPr id="5" name="body-3">
            <a:extLst xmlns:a="http://schemas.openxmlformats.org/drawingml/2006/main">
              <a:ext uri="{FF2B5EF4-FFF2-40B4-BE49-F238E27FC236}">
                <a16:creationId xmlns:a16="http://schemas.microsoft.com/office/drawing/2014/main" id="{A81465E6-FD59-4BC5-B95D-DCCD8168E84B}"/>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4  Roller, erişim çözümü ve panel ekibine katkı</a:t>
            </a:r>
          </a:p>
        </p:txBody>
      </p:sp>
      <p:sp>
        <p:nvSpPr>
          <p:cNvPr id="6" name="foot">
            <a:extLst xmlns:a="http://schemas.openxmlformats.org/drawingml/2006/main">
              <a:ext uri="{FF2B5EF4-FFF2-40B4-BE49-F238E27FC236}">
                <a16:creationId xmlns:a16="http://schemas.microsoft.com/office/drawing/2014/main" id="{BF384AB2-9102-442A-91ED-6F1AB8F87158}"/>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a:t>
            </a:r>
          </a:p>
        </p:txBody>
      </p:sp>
      <p:sp>
        <p:nvSpPr>
          <p:cNvPr id="7" name="number">
            <a:extLst xmlns:a="http://schemas.openxmlformats.org/drawingml/2006/main">
              <a:ext uri="{FF2B5EF4-FFF2-40B4-BE49-F238E27FC236}">
                <a16:creationId xmlns:a16="http://schemas.microsoft.com/office/drawing/2014/main" id="{B13BA598-EF9D-41A4-BF4A-5D824420A36A}"/>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28</a:t>
            </a:r>
          </a:p>
        </p:txBody>
      </p:sp>
      <p:pic>
        <p:nvPicPr>
          <p:cNvPr id="8" name="">
            <a:extLst xmlns:a="http://schemas.openxmlformats.org/drawingml/2006/main">
              <a:ext uri="{FF2B5EF4-FFF2-40B4-BE49-F238E27FC236}">
                <a16:creationId xmlns:a16="http://schemas.microsoft.com/office/drawing/2014/main" id="{9DD04879-58C7-4CE9-AE00-AA19371DD8B8}"/>
              </a:ext>
            </a:extLst>
          </p:cNvPr>
          <p:cNvPicPr>
            <a:picLocks xmlns:a="http://schemas.openxmlformats.org/drawingml/2006/main" noChangeAspect="1"/>
          </p:cNvPicPr>
          <p:nvPr/>
        </p:nvPicPr>
        <p:blipFill>
          <a:blip xmlns:r="http://schemas.openxmlformats.org/officeDocument/2006/relationships" xmlns:a="http://schemas.openxmlformats.org/drawingml/2006/main" r:embed="Rdb60391d17854799"/>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59166083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2415C6F0-2AB7-4AEC-95B1-3323D9907FC3}"/>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Grup ürününün değerlendirilmesi</a:t>
            </a:r>
          </a:p>
        </p:txBody>
      </p:sp>
      <p:sp>
        <p:nvSpPr>
          <p:cNvPr id="2" name="body-0">
            <a:extLst xmlns:a="http://schemas.openxmlformats.org/drawingml/2006/main">
              <a:ext uri="{FF2B5EF4-FFF2-40B4-BE49-F238E27FC236}">
                <a16:creationId xmlns:a16="http://schemas.microsoft.com/office/drawing/2014/main" id="{11AC61CE-659E-44A9-A42A-7499096924B3}"/>
              </a:ext>
            </a:extLst>
          </p:cNvPr>
          <p:cNvSpPr>
            <a:spLocks xmlns:a="http://schemas.openxmlformats.org/drawingml/2006/main" noGrp="1"/>
          </p:cNvSpPr>
          <p:nvPr/>
        </p:nvSpPr>
        <p:spPr>
          <a:xfrm xmlns:a="http://schemas.openxmlformats.org/drawingml/2006/main">
            <a:off x="704850" y="19050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2B45"/>
                </a:solidFill>
                <a:latin typeface="Aptos"/>
                <a:ea typeface="Aptos"/>
                <a:cs typeface="Aptos"/>
              </a:defRPr>
            </a:defPPr>
            <a:lvl1pPr>
              <a:defRPr sz="2175" b="0">
                <a:solidFill>
                  <a:srgbClr val="172B45"/>
                </a:solidFill>
                <a:latin typeface="Aptos"/>
                <a:ea typeface="Aptos"/>
                <a:cs typeface="Aptos"/>
              </a:defRPr>
            </a:lvl1pPr>
            <a:lvl2pPr>
              <a:defRPr sz="2175" b="0">
                <a:solidFill>
                  <a:srgbClr val="172B45"/>
                </a:solidFill>
                <a:latin typeface="Aptos"/>
                <a:ea typeface="Aptos"/>
                <a:cs typeface="Aptos"/>
              </a:defRPr>
            </a:lvl2pPr>
            <a:lvl3pPr>
              <a:defRPr sz="2175" b="0">
                <a:solidFill>
                  <a:srgbClr val="172B45"/>
                </a:solidFill>
                <a:latin typeface="Aptos"/>
                <a:ea typeface="Aptos"/>
                <a:cs typeface="Aptos"/>
              </a:defRPr>
            </a:lvl3pPr>
            <a:lvl4pPr>
              <a:defRPr sz="2175" b="0">
                <a:solidFill>
                  <a:srgbClr val="172B45"/>
                </a:solidFill>
                <a:latin typeface="Aptos"/>
                <a:ea typeface="Aptos"/>
                <a:cs typeface="Aptos"/>
              </a:defRPr>
            </a:lvl4pPr>
            <a:lvl5pPr>
              <a:defRPr sz="2175" b="0">
                <a:solidFill>
                  <a:srgbClr val="172B45"/>
                </a:solidFill>
                <a:latin typeface="Aptos"/>
                <a:ea typeface="Aptos"/>
                <a:cs typeface="Aptos"/>
              </a:defRPr>
            </a:lvl5pPr>
            <a:lvl6pPr>
              <a:defRPr sz="2175" b="0">
                <a:solidFill>
                  <a:srgbClr val="172B45"/>
                </a:solidFill>
                <a:latin typeface="Aptos"/>
                <a:ea typeface="Aptos"/>
                <a:cs typeface="Aptos"/>
              </a:defRPr>
            </a:lvl6pPr>
            <a:lvl7pPr>
              <a:defRPr sz="2175" b="0">
                <a:solidFill>
                  <a:srgbClr val="172B45"/>
                </a:solidFill>
                <a:latin typeface="Aptos"/>
                <a:ea typeface="Aptos"/>
                <a:cs typeface="Aptos"/>
              </a:defRPr>
            </a:lvl7pPr>
            <a:lvl8pPr>
              <a:defRPr sz="2175" b="0">
                <a:solidFill>
                  <a:srgbClr val="172B45"/>
                </a:solidFill>
                <a:latin typeface="Aptos"/>
                <a:ea typeface="Aptos"/>
                <a:cs typeface="Aptos"/>
              </a:defRPr>
            </a:lvl8pPr>
            <a:lvl9pPr>
              <a:defRPr sz="2175" b="0">
                <a:solidFill>
                  <a:srgbClr val="172B45"/>
                </a:solidFill>
                <a:latin typeface="Aptos"/>
                <a:ea typeface="Aptos"/>
                <a:cs typeface="Aptos"/>
              </a:defRPr>
            </a:lvl9pPr>
          </a:lstStyle>
          <a:p xmlns:a="http://schemas.openxmlformats.org/drawingml/2006/main">
            <a:pPr>
              <a:defRPr sz="2175" b="0">
                <a:solidFill>
                  <a:srgbClr val="142E39"/>
                </a:solidFill>
                <a:latin typeface="Aptos"/>
                <a:ea typeface="Aptos"/>
                <a:cs typeface="Aptos"/>
              </a:defRPr>
            </a:pPr>
            <a:r>
              <a:rPr sz="2175" b="0">
                <a:solidFill>
                  <a:srgbClr val="172B45"/>
                </a:solidFill>
                <a:latin typeface="Aptos"/>
                <a:ea typeface="Aptos"/>
                <a:cs typeface="Aptos"/>
              </a:rPr>
              <a:t>Hedef, etkinlik ve ölçme birbiriyle uyumlu mu?</a:t>
            </a:r>
          </a:p>
        </p:txBody>
      </p:sp>
      <p:sp>
        <p:nvSpPr>
          <p:cNvPr id="3" name="body-1">
            <a:extLst xmlns:a="http://schemas.openxmlformats.org/drawingml/2006/main">
              <a:ext uri="{FF2B5EF4-FFF2-40B4-BE49-F238E27FC236}">
                <a16:creationId xmlns:a16="http://schemas.microsoft.com/office/drawing/2014/main" id="{45CA22DC-501B-43D8-B244-7E695C6459E3}"/>
              </a:ext>
            </a:extLst>
          </p:cNvPr>
          <p:cNvSpPr>
            <a:spLocks xmlns:a="http://schemas.openxmlformats.org/drawingml/2006/main" noGrp="1"/>
          </p:cNvSpPr>
          <p:nvPr/>
        </p:nvSpPr>
        <p:spPr>
          <a:xfrm xmlns:a="http://schemas.openxmlformats.org/drawingml/2006/main">
            <a:off x="704850" y="26289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İki kritik iddianın kontrolü gösterilmiş mi?</a:t>
            </a:r>
          </a:p>
        </p:txBody>
      </p:sp>
      <p:sp>
        <p:nvSpPr>
          <p:cNvPr id="4" name="body-2">
            <a:extLst xmlns:a="http://schemas.openxmlformats.org/drawingml/2006/main">
              <a:ext uri="{FF2B5EF4-FFF2-40B4-BE49-F238E27FC236}">
                <a16:creationId xmlns:a16="http://schemas.microsoft.com/office/drawing/2014/main" id="{2820BD08-12C9-4E7C-BE89-ABE10B9E5353}"/>
              </a:ext>
            </a:extLst>
          </p:cNvPr>
          <p:cNvSpPr>
            <a:spLocks xmlns:a="http://schemas.openxmlformats.org/drawingml/2006/main" noGrp="1"/>
          </p:cNvSpPr>
          <p:nvPr/>
        </p:nvSpPr>
        <p:spPr>
          <a:xfrm xmlns:a="http://schemas.openxmlformats.org/drawingml/2006/main">
            <a:off x="704850" y="33528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Yapay zekâ kullanımı ve düzeltmeler açıklanmış mı?</a:t>
            </a:r>
          </a:p>
        </p:txBody>
      </p:sp>
      <p:sp>
        <p:nvSpPr>
          <p:cNvPr id="5" name="body-3">
            <a:extLst xmlns:a="http://schemas.openxmlformats.org/drawingml/2006/main">
              <a:ext uri="{FF2B5EF4-FFF2-40B4-BE49-F238E27FC236}">
                <a16:creationId xmlns:a16="http://schemas.microsoft.com/office/drawing/2014/main" id="{604F4B5A-0BDA-468F-82D4-BBD028387F45}"/>
              </a:ext>
            </a:extLst>
          </p:cNvPr>
          <p:cNvSpPr>
            <a:spLocks xmlns:a="http://schemas.openxmlformats.org/drawingml/2006/main" noGrp="1"/>
          </p:cNvSpPr>
          <p:nvPr/>
        </p:nvSpPr>
        <p:spPr>
          <a:xfrm xmlns:a="http://schemas.openxmlformats.org/drawingml/2006/main">
            <a:off x="704850" y="40767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Roller somut ve katılım adil mi?</a:t>
            </a:r>
          </a:p>
        </p:txBody>
      </p:sp>
      <p:sp>
        <p:nvSpPr>
          <p:cNvPr id="6" name="body-4">
            <a:extLst xmlns:a="http://schemas.openxmlformats.org/drawingml/2006/main">
              <a:ext uri="{FF2B5EF4-FFF2-40B4-BE49-F238E27FC236}">
                <a16:creationId xmlns:a16="http://schemas.microsoft.com/office/drawing/2014/main" id="{BBE6321C-E214-403E-B2A9-EA48A534342C}"/>
              </a:ext>
            </a:extLst>
          </p:cNvPr>
          <p:cNvSpPr>
            <a:spLocks xmlns:a="http://schemas.openxmlformats.org/drawingml/2006/main" noGrp="1"/>
          </p:cNvSpPr>
          <p:nvPr/>
        </p:nvSpPr>
        <p:spPr>
          <a:xfrm xmlns:a="http://schemas.openxmlformats.org/drawingml/2006/main">
            <a:off x="704850" y="48006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Bireysel öğrenme ve sonraki adım görünür mü?</a:t>
            </a:r>
          </a:p>
        </p:txBody>
      </p:sp>
      <p:sp>
        <p:nvSpPr>
          <p:cNvPr id="7" name="foot">
            <a:extLst xmlns:a="http://schemas.openxmlformats.org/drawingml/2006/main">
              <a:ext uri="{FF2B5EF4-FFF2-40B4-BE49-F238E27FC236}">
                <a16:creationId xmlns:a16="http://schemas.microsoft.com/office/drawing/2014/main" id="{D2823385-DD66-436A-AD2B-0F04B1906E66}"/>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a:t>
            </a:r>
          </a:p>
        </p:txBody>
      </p:sp>
      <p:sp>
        <p:nvSpPr>
          <p:cNvPr id="8" name="number">
            <a:extLst xmlns:a="http://schemas.openxmlformats.org/drawingml/2006/main">
              <a:ext uri="{FF2B5EF4-FFF2-40B4-BE49-F238E27FC236}">
                <a16:creationId xmlns:a16="http://schemas.microsoft.com/office/drawing/2014/main" id="{D9A15D4D-82BE-48E6-9F76-DFF375190D38}"/>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29</a:t>
            </a:r>
          </a:p>
        </p:txBody>
      </p:sp>
      <p:pic>
        <p:nvPicPr>
          <p:cNvPr id="9" name="">
            <a:extLst xmlns:a="http://schemas.openxmlformats.org/drawingml/2006/main">
              <a:ext uri="{FF2B5EF4-FFF2-40B4-BE49-F238E27FC236}">
                <a16:creationId xmlns:a16="http://schemas.microsoft.com/office/drawing/2014/main" id="{8F29DBC1-93F0-48D3-A343-B02FDAC6607B}"/>
              </a:ext>
            </a:extLst>
          </p:cNvPr>
          <p:cNvPicPr>
            <a:picLocks xmlns:a="http://schemas.openxmlformats.org/drawingml/2006/main" noChangeAspect="1"/>
          </p:cNvPicPr>
          <p:nvPr/>
        </p:nvPicPr>
        <p:blipFill>
          <a:blip xmlns:r="http://schemas.openxmlformats.org/officeDocument/2006/relationships" xmlns:a="http://schemas.openxmlformats.org/drawingml/2006/main" r:embed="R3429f686b8be4732"/>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762542162"/>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5104D83A-C70B-43A6-8882-FD473D6BB34D}"/>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Kendi öğrenme sorumluluğum</a:t>
            </a:r>
          </a:p>
        </p:txBody>
      </p:sp>
      <p:sp>
        <p:nvSpPr>
          <p:cNvPr id="2" name="body-0">
            <a:extLst xmlns:a="http://schemas.openxmlformats.org/drawingml/2006/main">
              <a:ext uri="{FF2B5EF4-FFF2-40B4-BE49-F238E27FC236}">
                <a16:creationId xmlns:a16="http://schemas.microsoft.com/office/drawing/2014/main" id="{B703F185-4805-47AA-AE75-C7197A8949CE}"/>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42E39"/>
                </a:solidFill>
                <a:latin typeface="Aptos"/>
                <a:ea typeface="Aptos"/>
                <a:cs typeface="Aptos"/>
              </a:defRPr>
            </a:pPr>
            <a:r>
              <a:rPr sz="2475" b="0">
                <a:solidFill>
                  <a:srgbClr val="172B45"/>
                </a:solidFill>
                <a:latin typeface="Aptos"/>
                <a:ea typeface="Aptos"/>
                <a:cs typeface="Aptos"/>
              </a:rPr>
              <a:t>Bugün hangi kararımı kanıtla değiştirdim?</a:t>
            </a:r>
          </a:p>
        </p:txBody>
      </p:sp>
      <p:sp>
        <p:nvSpPr>
          <p:cNvPr id="3" name="body-1">
            <a:extLst xmlns:a="http://schemas.openxmlformats.org/drawingml/2006/main">
              <a:ext uri="{FF2B5EF4-FFF2-40B4-BE49-F238E27FC236}">
                <a16:creationId xmlns:a16="http://schemas.microsoft.com/office/drawing/2014/main" id="{78B011AE-FDA3-4260-AFEA-1F7A18E664DD}"/>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Bir sonraki çalışma oturumunda neyi farklı yapacağım?</a:t>
            </a:r>
          </a:p>
        </p:txBody>
      </p:sp>
      <p:sp>
        <p:nvSpPr>
          <p:cNvPr id="4" name="body-2">
            <a:extLst xmlns:a="http://schemas.openxmlformats.org/drawingml/2006/main">
              <a:ext uri="{FF2B5EF4-FFF2-40B4-BE49-F238E27FC236}">
                <a16:creationId xmlns:a16="http://schemas.microsoft.com/office/drawing/2014/main" id="{DE478FCA-8998-4B34-A52F-2410659D1108}"/>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Öğretim üyesinden ve fakülteden hangi desteği isteyeceğim?</a:t>
            </a:r>
          </a:p>
        </p:txBody>
      </p:sp>
      <p:sp>
        <p:nvSpPr>
          <p:cNvPr id="5" name="body-3">
            <a:extLst xmlns:a="http://schemas.openxmlformats.org/drawingml/2006/main">
              <a:ext uri="{FF2B5EF4-FFF2-40B4-BE49-F238E27FC236}">
                <a16:creationId xmlns:a16="http://schemas.microsoft.com/office/drawing/2014/main" id="{C27C025B-F4DB-4211-A3F2-AFF2040400CA}"/>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3F5963"/>
                </a:solidFill>
                <a:latin typeface="Aptos"/>
                <a:ea typeface="Aptos"/>
                <a:cs typeface="Aptos"/>
              </a:defRPr>
            </a:pPr>
            <a:r>
              <a:rPr sz="2475" b="0">
                <a:solidFill>
                  <a:srgbClr val="48596D"/>
                </a:solidFill>
                <a:latin typeface="Aptos"/>
                <a:ea typeface="Aptos"/>
                <a:cs typeface="Aptos"/>
              </a:rPr>
              <a:t>Bu deneyimi panel ekibime nasıl aktaracağım?</a:t>
            </a:r>
          </a:p>
        </p:txBody>
      </p:sp>
      <p:sp>
        <p:nvSpPr>
          <p:cNvPr id="6" name="foot">
            <a:extLst xmlns:a="http://schemas.openxmlformats.org/drawingml/2006/main">
              <a:ext uri="{FF2B5EF4-FFF2-40B4-BE49-F238E27FC236}">
                <a16:creationId xmlns:a16="http://schemas.microsoft.com/office/drawing/2014/main" id="{A5522A13-092C-421F-98BD-D8DB98DB508D}"/>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a:t>
            </a:r>
          </a:p>
        </p:txBody>
      </p:sp>
      <p:sp>
        <p:nvSpPr>
          <p:cNvPr id="7" name="number">
            <a:extLst xmlns:a="http://schemas.openxmlformats.org/drawingml/2006/main">
              <a:ext uri="{FF2B5EF4-FFF2-40B4-BE49-F238E27FC236}">
                <a16:creationId xmlns:a16="http://schemas.microsoft.com/office/drawing/2014/main" id="{81993638-8620-47A0-910B-4AC74300570A}"/>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30</a:t>
            </a:r>
          </a:p>
        </p:txBody>
      </p:sp>
      <p:pic>
        <p:nvPicPr>
          <p:cNvPr id="8" name="">
            <a:extLst xmlns:a="http://schemas.openxmlformats.org/drawingml/2006/main">
              <a:ext uri="{FF2B5EF4-FFF2-40B4-BE49-F238E27FC236}">
                <a16:creationId xmlns:a16="http://schemas.microsoft.com/office/drawing/2014/main" id="{61A339D3-B019-4348-9A3B-0586A38A4E15}"/>
              </a:ext>
            </a:extLst>
          </p:cNvPr>
          <p:cNvPicPr>
            <a:picLocks xmlns:a="http://schemas.openxmlformats.org/drawingml/2006/main" noChangeAspect="1"/>
          </p:cNvPicPr>
          <p:nvPr/>
        </p:nvPicPr>
        <p:blipFill>
          <a:blip xmlns:r="http://schemas.openxmlformats.org/officeDocument/2006/relationships" xmlns:a="http://schemas.openxmlformats.org/drawingml/2006/main" r:embed="R37911909401c4eec"/>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394677179"/>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766210C7-4005-4EDE-8338-2714D48BB0C5}"/>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Kaynaklar ve devam okuması</a:t>
            </a:r>
          </a:p>
        </p:txBody>
      </p:sp>
      <p:sp>
        <p:nvSpPr>
          <p:cNvPr id="2" name="body-0">
            <a:extLst xmlns:a="http://schemas.openxmlformats.org/drawingml/2006/main">
              <a:ext uri="{FF2B5EF4-FFF2-40B4-BE49-F238E27FC236}">
                <a16:creationId xmlns:a16="http://schemas.microsoft.com/office/drawing/2014/main" id="{14C24B3A-AD26-4CFF-BB61-FE32C8ED4B55}"/>
              </a:ext>
            </a:extLst>
          </p:cNvPr>
          <p:cNvSpPr>
            <a:spLocks xmlns:a="http://schemas.openxmlformats.org/drawingml/2006/main" noGrp="1"/>
          </p:cNvSpPr>
          <p:nvPr/>
        </p:nvSpPr>
        <p:spPr>
          <a:xfrm xmlns:a="http://schemas.openxmlformats.org/drawingml/2006/main">
            <a:off x="704850" y="19050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2B45"/>
                </a:solidFill>
                <a:latin typeface="Aptos"/>
                <a:ea typeface="Aptos"/>
                <a:cs typeface="Aptos"/>
              </a:defRPr>
            </a:defPPr>
            <a:lvl1pPr>
              <a:defRPr sz="2175" b="0">
                <a:solidFill>
                  <a:srgbClr val="172B45"/>
                </a:solidFill>
                <a:latin typeface="Aptos"/>
                <a:ea typeface="Aptos"/>
                <a:cs typeface="Aptos"/>
              </a:defRPr>
            </a:lvl1pPr>
            <a:lvl2pPr>
              <a:defRPr sz="2175" b="0">
                <a:solidFill>
                  <a:srgbClr val="172B45"/>
                </a:solidFill>
                <a:latin typeface="Aptos"/>
                <a:ea typeface="Aptos"/>
                <a:cs typeface="Aptos"/>
              </a:defRPr>
            </a:lvl2pPr>
            <a:lvl3pPr>
              <a:defRPr sz="2175" b="0">
                <a:solidFill>
                  <a:srgbClr val="172B45"/>
                </a:solidFill>
                <a:latin typeface="Aptos"/>
                <a:ea typeface="Aptos"/>
                <a:cs typeface="Aptos"/>
              </a:defRPr>
            </a:lvl3pPr>
            <a:lvl4pPr>
              <a:defRPr sz="2175" b="0">
                <a:solidFill>
                  <a:srgbClr val="172B45"/>
                </a:solidFill>
                <a:latin typeface="Aptos"/>
                <a:ea typeface="Aptos"/>
                <a:cs typeface="Aptos"/>
              </a:defRPr>
            </a:lvl4pPr>
            <a:lvl5pPr>
              <a:defRPr sz="2175" b="0">
                <a:solidFill>
                  <a:srgbClr val="172B45"/>
                </a:solidFill>
                <a:latin typeface="Aptos"/>
                <a:ea typeface="Aptos"/>
                <a:cs typeface="Aptos"/>
              </a:defRPr>
            </a:lvl5pPr>
            <a:lvl6pPr>
              <a:defRPr sz="2175" b="0">
                <a:solidFill>
                  <a:srgbClr val="172B45"/>
                </a:solidFill>
                <a:latin typeface="Aptos"/>
                <a:ea typeface="Aptos"/>
                <a:cs typeface="Aptos"/>
              </a:defRPr>
            </a:lvl6pPr>
            <a:lvl7pPr>
              <a:defRPr sz="2175" b="0">
                <a:solidFill>
                  <a:srgbClr val="172B45"/>
                </a:solidFill>
                <a:latin typeface="Aptos"/>
                <a:ea typeface="Aptos"/>
                <a:cs typeface="Aptos"/>
              </a:defRPr>
            </a:lvl7pPr>
            <a:lvl8pPr>
              <a:defRPr sz="2175" b="0">
                <a:solidFill>
                  <a:srgbClr val="172B45"/>
                </a:solidFill>
                <a:latin typeface="Aptos"/>
                <a:ea typeface="Aptos"/>
                <a:cs typeface="Aptos"/>
              </a:defRPr>
            </a:lvl8pPr>
            <a:lvl9pPr>
              <a:defRPr sz="2175" b="0">
                <a:solidFill>
                  <a:srgbClr val="172B45"/>
                </a:solidFill>
                <a:latin typeface="Aptos"/>
                <a:ea typeface="Aptos"/>
                <a:cs typeface="Aptos"/>
              </a:defRPr>
            </a:lvl9pPr>
          </a:lstStyle>
          <a:p xmlns:a="http://schemas.openxmlformats.org/drawingml/2006/main">
            <a:pPr>
              <a:defRPr sz="2175" b="0">
                <a:solidFill>
                  <a:srgbClr val="142E39"/>
                </a:solidFill>
                <a:latin typeface="Aptos"/>
                <a:ea typeface="Aptos"/>
                <a:cs typeface="Aptos"/>
              </a:defRPr>
            </a:pPr>
            <a:r>
              <a:rPr sz="2175" b="0">
                <a:solidFill>
                  <a:srgbClr val="172B45"/>
                </a:solidFill>
                <a:latin typeface="Aptos"/>
                <a:ea typeface="Aptos"/>
                <a:cs typeface="Aptos"/>
              </a:rPr>
              <a:t>Öğrenme: Kaufman 2003, Pashler ve ark. 2008</a:t>
            </a:r>
          </a:p>
        </p:txBody>
      </p:sp>
      <p:sp>
        <p:nvSpPr>
          <p:cNvPr id="3" name="body-1">
            <a:extLst xmlns:a="http://schemas.openxmlformats.org/drawingml/2006/main">
              <a:ext uri="{FF2B5EF4-FFF2-40B4-BE49-F238E27FC236}">
                <a16:creationId xmlns:a16="http://schemas.microsoft.com/office/drawing/2014/main" id="{68648ADA-703D-4B57-862D-0A6175C68D24}"/>
              </a:ext>
            </a:extLst>
          </p:cNvPr>
          <p:cNvSpPr>
            <a:spLocks xmlns:a="http://schemas.openxmlformats.org/drawingml/2006/main" noGrp="1"/>
          </p:cNvSpPr>
          <p:nvPr/>
        </p:nvSpPr>
        <p:spPr>
          <a:xfrm xmlns:a="http://schemas.openxmlformats.org/drawingml/2006/main">
            <a:off x="704850" y="26289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Bellek: Roediger ve Karpicke 2006, Dunlosky ve ark. 2013</a:t>
            </a:r>
          </a:p>
        </p:txBody>
      </p:sp>
      <p:sp>
        <p:nvSpPr>
          <p:cNvPr id="4" name="body-2">
            <a:extLst xmlns:a="http://schemas.openxmlformats.org/drawingml/2006/main">
              <a:ext uri="{FF2B5EF4-FFF2-40B4-BE49-F238E27FC236}">
                <a16:creationId xmlns:a16="http://schemas.microsoft.com/office/drawing/2014/main" id="{CBAFBE18-A451-4597-8E5E-D54879648C74}"/>
              </a:ext>
            </a:extLst>
          </p:cNvPr>
          <p:cNvSpPr>
            <a:spLocks xmlns:a="http://schemas.openxmlformats.org/drawingml/2006/main" noGrp="1"/>
          </p:cNvSpPr>
          <p:nvPr/>
        </p:nvSpPr>
        <p:spPr>
          <a:xfrm xmlns:a="http://schemas.openxmlformats.org/drawingml/2006/main">
            <a:off x="704850" y="33528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Değerlendirme: Miller 1990</a:t>
            </a:r>
          </a:p>
        </p:txBody>
      </p:sp>
      <p:sp>
        <p:nvSpPr>
          <p:cNvPr id="5" name="body-3">
            <a:extLst xmlns:a="http://schemas.openxmlformats.org/drawingml/2006/main">
              <a:ext uri="{FF2B5EF4-FFF2-40B4-BE49-F238E27FC236}">
                <a16:creationId xmlns:a16="http://schemas.microsoft.com/office/drawing/2014/main" id="{85F8DBA5-EA13-4C1F-AB10-D7BBEA5655AE}"/>
              </a:ext>
            </a:extLst>
          </p:cNvPr>
          <p:cNvSpPr>
            <a:spLocks xmlns:a="http://schemas.openxmlformats.org/drawingml/2006/main" noGrp="1"/>
          </p:cNvSpPr>
          <p:nvPr/>
        </p:nvSpPr>
        <p:spPr>
          <a:xfrm xmlns:a="http://schemas.openxmlformats.org/drawingml/2006/main">
            <a:off x="704850" y="40767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Öz düzenleme: Zimmerman 2002</a:t>
            </a:r>
          </a:p>
        </p:txBody>
      </p:sp>
      <p:sp>
        <p:nvSpPr>
          <p:cNvPr id="6" name="body-4">
            <a:extLst xmlns:a="http://schemas.openxmlformats.org/drawingml/2006/main">
              <a:ext uri="{FF2B5EF4-FFF2-40B4-BE49-F238E27FC236}">
                <a16:creationId xmlns:a16="http://schemas.microsoft.com/office/drawing/2014/main" id="{C3AA0DC2-B5A5-47BC-921C-567A5AA141A0}"/>
              </a:ext>
            </a:extLst>
          </p:cNvPr>
          <p:cNvSpPr>
            <a:spLocks xmlns:a="http://schemas.openxmlformats.org/drawingml/2006/main" noGrp="1"/>
          </p:cNvSpPr>
          <p:nvPr/>
        </p:nvSpPr>
        <p:spPr>
          <a:xfrm xmlns:a="http://schemas.openxmlformats.org/drawingml/2006/main">
            <a:off x="704850" y="48006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Kanıta dayalı tıp: Sackett ve ark. 1996</a:t>
            </a:r>
          </a:p>
        </p:txBody>
      </p:sp>
      <p:sp>
        <p:nvSpPr>
          <p:cNvPr id="7" name="foot">
            <a:extLst xmlns:a="http://schemas.openxmlformats.org/drawingml/2006/main">
              <a:ext uri="{FF2B5EF4-FFF2-40B4-BE49-F238E27FC236}">
                <a16:creationId xmlns:a16="http://schemas.microsoft.com/office/drawing/2014/main" id="{354547CF-56C3-4026-ABE2-2A2301F5D040}"/>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K3, K4, K5, K6, K7, K8, K9</a:t>
            </a:r>
          </a:p>
        </p:txBody>
      </p:sp>
      <p:sp>
        <p:nvSpPr>
          <p:cNvPr id="8" name="number">
            <a:extLst xmlns:a="http://schemas.openxmlformats.org/drawingml/2006/main">
              <a:ext uri="{FF2B5EF4-FFF2-40B4-BE49-F238E27FC236}">
                <a16:creationId xmlns:a16="http://schemas.microsoft.com/office/drawing/2014/main" id="{EFD9E3AE-BF06-44C8-8546-5C0DA1C6D77E}"/>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31</a:t>
            </a:r>
          </a:p>
        </p:txBody>
      </p:sp>
      <p:pic>
        <p:nvPicPr>
          <p:cNvPr id="9" name="">
            <a:extLst xmlns:a="http://schemas.openxmlformats.org/drawingml/2006/main">
              <a:ext uri="{FF2B5EF4-FFF2-40B4-BE49-F238E27FC236}">
                <a16:creationId xmlns:a16="http://schemas.microsoft.com/office/drawing/2014/main" id="{3C3E886C-6350-46EF-BAA3-1C79F83E6A0A}"/>
              </a:ext>
            </a:extLst>
          </p:cNvPr>
          <p:cNvPicPr>
            <a:picLocks xmlns:a="http://schemas.openxmlformats.org/drawingml/2006/main" noChangeAspect="1"/>
          </p:cNvPicPr>
          <p:nvPr/>
        </p:nvPicPr>
        <p:blipFill>
          <a:blip xmlns:r="http://schemas.openxmlformats.org/officeDocument/2006/relationships" xmlns:a="http://schemas.openxmlformats.org/drawingml/2006/main" r:embed="R9e999e11c79c4388"/>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1094179198"/>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itle">
            <a:extLst xmlns:a="http://schemas.openxmlformats.org/drawingml/2006/main">
              <a:ext uri="{FF2B5EF4-FFF2-40B4-BE49-F238E27FC236}">
                <a16:creationId xmlns:a16="http://schemas.microsoft.com/office/drawing/2014/main" id="{08CBAD37-1E14-4B08-B5F0-2B6BE090712A}"/>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Etik ve kurumsal kaynaklar</a:t>
            </a:r>
          </a:p>
        </p:txBody>
      </p:sp>
      <p:sp>
        <p:nvSpPr>
          <p:cNvPr id="2" name="body-0">
            <a:extLst xmlns:a="http://schemas.openxmlformats.org/drawingml/2006/main">
              <a:ext uri="{FF2B5EF4-FFF2-40B4-BE49-F238E27FC236}">
                <a16:creationId xmlns:a16="http://schemas.microsoft.com/office/drawing/2014/main" id="{6892F526-7D5A-4A3E-A21C-C02FA3C13C2C}"/>
              </a:ext>
            </a:extLst>
          </p:cNvPr>
          <p:cNvSpPr>
            <a:spLocks xmlns:a="http://schemas.openxmlformats.org/drawingml/2006/main" noGrp="1"/>
          </p:cNvSpPr>
          <p:nvPr/>
        </p:nvSpPr>
        <p:spPr>
          <a:xfrm xmlns:a="http://schemas.openxmlformats.org/drawingml/2006/main">
            <a:off x="704850" y="19050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172B45"/>
                </a:solidFill>
                <a:latin typeface="Aptos"/>
                <a:ea typeface="Aptos"/>
                <a:cs typeface="Aptos"/>
              </a:defRPr>
            </a:defPPr>
            <a:lvl1pPr>
              <a:defRPr sz="2175" b="0">
                <a:solidFill>
                  <a:srgbClr val="172B45"/>
                </a:solidFill>
                <a:latin typeface="Aptos"/>
                <a:ea typeface="Aptos"/>
                <a:cs typeface="Aptos"/>
              </a:defRPr>
            </a:lvl1pPr>
            <a:lvl2pPr>
              <a:defRPr sz="2175" b="0">
                <a:solidFill>
                  <a:srgbClr val="172B45"/>
                </a:solidFill>
                <a:latin typeface="Aptos"/>
                <a:ea typeface="Aptos"/>
                <a:cs typeface="Aptos"/>
              </a:defRPr>
            </a:lvl2pPr>
            <a:lvl3pPr>
              <a:defRPr sz="2175" b="0">
                <a:solidFill>
                  <a:srgbClr val="172B45"/>
                </a:solidFill>
                <a:latin typeface="Aptos"/>
                <a:ea typeface="Aptos"/>
                <a:cs typeface="Aptos"/>
              </a:defRPr>
            </a:lvl3pPr>
            <a:lvl4pPr>
              <a:defRPr sz="2175" b="0">
                <a:solidFill>
                  <a:srgbClr val="172B45"/>
                </a:solidFill>
                <a:latin typeface="Aptos"/>
                <a:ea typeface="Aptos"/>
                <a:cs typeface="Aptos"/>
              </a:defRPr>
            </a:lvl4pPr>
            <a:lvl5pPr>
              <a:defRPr sz="2175" b="0">
                <a:solidFill>
                  <a:srgbClr val="172B45"/>
                </a:solidFill>
                <a:latin typeface="Aptos"/>
                <a:ea typeface="Aptos"/>
                <a:cs typeface="Aptos"/>
              </a:defRPr>
            </a:lvl5pPr>
            <a:lvl6pPr>
              <a:defRPr sz="2175" b="0">
                <a:solidFill>
                  <a:srgbClr val="172B45"/>
                </a:solidFill>
                <a:latin typeface="Aptos"/>
                <a:ea typeface="Aptos"/>
                <a:cs typeface="Aptos"/>
              </a:defRPr>
            </a:lvl6pPr>
            <a:lvl7pPr>
              <a:defRPr sz="2175" b="0">
                <a:solidFill>
                  <a:srgbClr val="172B45"/>
                </a:solidFill>
                <a:latin typeface="Aptos"/>
                <a:ea typeface="Aptos"/>
                <a:cs typeface="Aptos"/>
              </a:defRPr>
            </a:lvl7pPr>
            <a:lvl8pPr>
              <a:defRPr sz="2175" b="0">
                <a:solidFill>
                  <a:srgbClr val="172B45"/>
                </a:solidFill>
                <a:latin typeface="Aptos"/>
                <a:ea typeface="Aptos"/>
                <a:cs typeface="Aptos"/>
              </a:defRPr>
            </a:lvl8pPr>
            <a:lvl9pPr>
              <a:defRPr sz="2175" b="0">
                <a:solidFill>
                  <a:srgbClr val="172B45"/>
                </a:solidFill>
                <a:latin typeface="Aptos"/>
                <a:ea typeface="Aptos"/>
                <a:cs typeface="Aptos"/>
              </a:defRPr>
            </a:lvl9pPr>
          </a:lstStyle>
          <a:p xmlns:a="http://schemas.openxmlformats.org/drawingml/2006/main">
            <a:pPr>
              <a:defRPr sz="2175" b="0">
                <a:solidFill>
                  <a:srgbClr val="142E39"/>
                </a:solidFill>
                <a:latin typeface="Aptos"/>
                <a:ea typeface="Aptos"/>
                <a:cs typeface="Aptos"/>
              </a:defRPr>
            </a:pPr>
            <a:r>
              <a:rPr sz="2175" b="0">
                <a:solidFill>
                  <a:srgbClr val="172B45"/>
                </a:solidFill>
                <a:latin typeface="Aptos"/>
                <a:ea typeface="Aptos"/>
                <a:cs typeface="Aptos"/>
              </a:rPr>
              <a:t>Komite programı ve hedefleri 26–28</a:t>
            </a:r>
          </a:p>
        </p:txBody>
      </p:sp>
      <p:sp>
        <p:nvSpPr>
          <p:cNvPr id="3" name="body-1">
            <a:extLst xmlns:a="http://schemas.openxmlformats.org/drawingml/2006/main">
              <a:ext uri="{FF2B5EF4-FFF2-40B4-BE49-F238E27FC236}">
                <a16:creationId xmlns:a16="http://schemas.microsoft.com/office/drawing/2014/main" id="{32125B64-7F90-40AF-881B-AC2AEFE6A9FB}"/>
              </a:ext>
            </a:extLst>
          </p:cNvPr>
          <p:cNvSpPr>
            <a:spLocks xmlns:a="http://schemas.openxmlformats.org/drawingml/2006/main" noGrp="1"/>
          </p:cNvSpPr>
          <p:nvPr/>
        </p:nvSpPr>
        <p:spPr>
          <a:xfrm xmlns:a="http://schemas.openxmlformats.org/drawingml/2006/main">
            <a:off x="704850" y="26289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TEPDAD Mezuniyet Öncesi Tıp Eğitimi Standartları 2025</a:t>
            </a:r>
          </a:p>
        </p:txBody>
      </p:sp>
      <p:sp>
        <p:nvSpPr>
          <p:cNvPr id="4" name="body-2">
            <a:extLst xmlns:a="http://schemas.openxmlformats.org/drawingml/2006/main">
              <a:ext uri="{FF2B5EF4-FFF2-40B4-BE49-F238E27FC236}">
                <a16:creationId xmlns:a16="http://schemas.microsoft.com/office/drawing/2014/main" id="{F656808A-77D9-42B5-B875-111F4DFAC09A}"/>
              </a:ext>
            </a:extLst>
          </p:cNvPr>
          <p:cNvSpPr>
            <a:spLocks xmlns:a="http://schemas.openxmlformats.org/drawingml/2006/main" noGrp="1"/>
          </p:cNvSpPr>
          <p:nvPr/>
        </p:nvSpPr>
        <p:spPr>
          <a:xfrm xmlns:a="http://schemas.openxmlformats.org/drawingml/2006/main">
            <a:off x="704850" y="33528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YÖK Üretken Yapay Zekâ Etik Rehberi 2024</a:t>
            </a:r>
          </a:p>
        </p:txBody>
      </p:sp>
      <p:sp>
        <p:nvSpPr>
          <p:cNvPr id="5" name="body-3">
            <a:extLst xmlns:a="http://schemas.openxmlformats.org/drawingml/2006/main">
              <a:ext uri="{FF2B5EF4-FFF2-40B4-BE49-F238E27FC236}">
                <a16:creationId xmlns:a16="http://schemas.microsoft.com/office/drawing/2014/main" id="{6020DD41-12A5-4879-A372-806E5D9D51FB}"/>
              </a:ext>
            </a:extLst>
          </p:cNvPr>
          <p:cNvSpPr>
            <a:spLocks xmlns:a="http://schemas.openxmlformats.org/drawingml/2006/main" noGrp="1"/>
          </p:cNvSpPr>
          <p:nvPr/>
        </p:nvSpPr>
        <p:spPr>
          <a:xfrm xmlns:a="http://schemas.openxmlformats.org/drawingml/2006/main">
            <a:off x="704850" y="40767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UNESCO eğitim ve araştırmada üretken yapay zekâ rehberi</a:t>
            </a:r>
          </a:p>
        </p:txBody>
      </p:sp>
      <p:sp>
        <p:nvSpPr>
          <p:cNvPr id="6" name="body-4">
            <a:extLst xmlns:a="http://schemas.openxmlformats.org/drawingml/2006/main">
              <a:ext uri="{FF2B5EF4-FFF2-40B4-BE49-F238E27FC236}">
                <a16:creationId xmlns:a16="http://schemas.microsoft.com/office/drawing/2014/main" id="{10978097-3EBD-45F8-BFCB-F3160A4CD691}"/>
              </a:ext>
            </a:extLst>
          </p:cNvPr>
          <p:cNvSpPr>
            <a:spLocks xmlns:a="http://schemas.openxmlformats.org/drawingml/2006/main" noGrp="1"/>
          </p:cNvSpPr>
          <p:nvPr/>
        </p:nvSpPr>
        <p:spPr>
          <a:xfrm xmlns:a="http://schemas.openxmlformats.org/drawingml/2006/main">
            <a:off x="704850" y="48006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3F5963"/>
                </a:solidFill>
                <a:latin typeface="Aptos"/>
                <a:ea typeface="Aptos"/>
                <a:cs typeface="Aptos"/>
              </a:defRPr>
            </a:pPr>
            <a:r>
              <a:rPr sz="2175" b="0">
                <a:solidFill>
                  <a:srgbClr val="48596D"/>
                </a:solidFill>
                <a:latin typeface="Aptos"/>
                <a:ea typeface="Aptos"/>
                <a:cs typeface="Aptos"/>
              </a:rPr>
              <a:t>WHO sağlıkta büyük çok modlu modeller rehberi</a:t>
            </a:r>
          </a:p>
        </p:txBody>
      </p:sp>
      <p:sp>
        <p:nvSpPr>
          <p:cNvPr id="7" name="foot">
            <a:extLst xmlns:a="http://schemas.openxmlformats.org/drawingml/2006/main">
              <a:ext uri="{FF2B5EF4-FFF2-40B4-BE49-F238E27FC236}">
                <a16:creationId xmlns:a16="http://schemas.microsoft.com/office/drawing/2014/main" id="{0C94AA1E-A1BB-4038-B79C-E1EE300E82D7}"/>
              </a:ext>
            </a:extLst>
          </p:cNvPr>
          <p:cNvSpPr>
            <a:spLocks xmlns:a="http://schemas.openxmlformats.org/drawingml/2006/main" noGrp="1"/>
          </p:cNvSpPr>
          <p:nvPr/>
        </p:nvSpPr>
        <p:spPr>
          <a:xfrm xmlns:a="http://schemas.openxmlformats.org/drawingml/2006/main">
            <a:off x="685800" y="6334125"/>
            <a:ext cx="904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48596D"/>
                </a:solidFill>
                <a:latin typeface="Aptos"/>
                <a:ea typeface="Aptos"/>
                <a:cs typeface="Aptos"/>
              </a:defRPr>
            </a:defPPr>
            <a:lvl1pPr>
              <a:defRPr sz="1200" b="0">
                <a:solidFill>
                  <a:srgbClr val="48596D"/>
                </a:solidFill>
                <a:latin typeface="Aptos"/>
                <a:ea typeface="Aptos"/>
                <a:cs typeface="Aptos"/>
              </a:defRPr>
            </a:lvl1pPr>
            <a:lvl2pPr>
              <a:defRPr sz="1200" b="0">
                <a:solidFill>
                  <a:srgbClr val="48596D"/>
                </a:solidFill>
                <a:latin typeface="Aptos"/>
                <a:ea typeface="Aptos"/>
                <a:cs typeface="Aptos"/>
              </a:defRPr>
            </a:lvl2pPr>
            <a:lvl3pPr>
              <a:defRPr sz="1200" b="0">
                <a:solidFill>
                  <a:srgbClr val="48596D"/>
                </a:solidFill>
                <a:latin typeface="Aptos"/>
                <a:ea typeface="Aptos"/>
                <a:cs typeface="Aptos"/>
              </a:defRPr>
            </a:lvl3pPr>
            <a:lvl4pPr>
              <a:defRPr sz="1200" b="0">
                <a:solidFill>
                  <a:srgbClr val="48596D"/>
                </a:solidFill>
                <a:latin typeface="Aptos"/>
                <a:ea typeface="Aptos"/>
                <a:cs typeface="Aptos"/>
              </a:defRPr>
            </a:lvl4pPr>
            <a:lvl5pPr>
              <a:defRPr sz="1200" b="0">
                <a:solidFill>
                  <a:srgbClr val="48596D"/>
                </a:solidFill>
                <a:latin typeface="Aptos"/>
                <a:ea typeface="Aptos"/>
                <a:cs typeface="Aptos"/>
              </a:defRPr>
            </a:lvl5pPr>
            <a:lvl6pPr>
              <a:defRPr sz="1200" b="0">
                <a:solidFill>
                  <a:srgbClr val="48596D"/>
                </a:solidFill>
                <a:latin typeface="Aptos"/>
                <a:ea typeface="Aptos"/>
                <a:cs typeface="Aptos"/>
              </a:defRPr>
            </a:lvl6pPr>
            <a:lvl7pPr>
              <a:defRPr sz="1200" b="0">
                <a:solidFill>
                  <a:srgbClr val="48596D"/>
                </a:solidFill>
                <a:latin typeface="Aptos"/>
                <a:ea typeface="Aptos"/>
                <a:cs typeface="Aptos"/>
              </a:defRPr>
            </a:lvl7pPr>
            <a:lvl8pPr>
              <a:defRPr sz="1200" b="0">
                <a:solidFill>
                  <a:srgbClr val="48596D"/>
                </a:solidFill>
                <a:latin typeface="Aptos"/>
                <a:ea typeface="Aptos"/>
                <a:cs typeface="Aptos"/>
              </a:defRPr>
            </a:lvl8pPr>
            <a:lvl9pPr>
              <a:defRPr sz="1200" b="0">
                <a:solidFill>
                  <a:srgbClr val="48596D"/>
                </a:solidFill>
                <a:latin typeface="Aptos"/>
                <a:ea typeface="Aptos"/>
                <a:cs typeface="Aptos"/>
              </a:defRPr>
            </a:lvl9pPr>
          </a:lstStyle>
          <a:p xmlns:a="http://schemas.openxmlformats.org/drawingml/2006/main">
            <a:pPr>
              <a:defRPr sz="1200" b="0">
                <a:solidFill>
                  <a:srgbClr val="48596D"/>
                </a:solidFill>
                <a:latin typeface="Aptos"/>
                <a:ea typeface="Aptos"/>
                <a:cs typeface="Aptos"/>
              </a:defRPr>
            </a:pPr>
            <a:r>
              <a:rPr sz="1200" b="0">
                <a:solidFill>
                  <a:srgbClr val="48596D"/>
                </a:solidFill>
                <a:latin typeface="Aptos"/>
                <a:ea typeface="Aptos"/>
                <a:cs typeface="Aptos"/>
              </a:rPr>
              <a:t>Kaynak: K1, K2, K10, K11, K12, K13</a:t>
            </a:r>
          </a:p>
        </p:txBody>
      </p:sp>
      <p:sp>
        <p:nvSpPr>
          <p:cNvPr id="8" name="number">
            <a:extLst xmlns:a="http://schemas.openxmlformats.org/drawingml/2006/main">
              <a:ext uri="{FF2B5EF4-FFF2-40B4-BE49-F238E27FC236}">
                <a16:creationId xmlns:a16="http://schemas.microsoft.com/office/drawing/2014/main" id="{16143AE1-2B25-4E5F-9D41-0F78FE2716EB}"/>
              </a:ext>
            </a:extLst>
          </p:cNvPr>
          <p:cNvSpPr>
            <a:spLocks xmlns:a="http://schemas.openxmlformats.org/drawingml/2006/main" noGrp="1"/>
          </p:cNvSpPr>
          <p:nvPr/>
        </p:nvSpPr>
        <p:spPr>
          <a:xfrm xmlns:a="http://schemas.openxmlformats.org/drawingml/2006/main">
            <a:off x="11049000" y="6267450"/>
            <a:ext cx="571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650" b="1">
                <a:solidFill>
                  <a:srgbClr val="144B8E"/>
                </a:solidFill>
                <a:latin typeface="Aptos"/>
                <a:ea typeface="Aptos"/>
                <a:cs typeface="Aptos"/>
              </a:defRPr>
            </a:defPPr>
            <a:lvl1pPr>
              <a:defRPr sz="1650" b="1">
                <a:solidFill>
                  <a:srgbClr val="144B8E"/>
                </a:solidFill>
                <a:latin typeface="Aptos"/>
                <a:ea typeface="Aptos"/>
                <a:cs typeface="Aptos"/>
              </a:defRPr>
            </a:lvl1pPr>
            <a:lvl2pPr>
              <a:defRPr sz="1650" b="1">
                <a:solidFill>
                  <a:srgbClr val="144B8E"/>
                </a:solidFill>
                <a:latin typeface="Aptos"/>
                <a:ea typeface="Aptos"/>
                <a:cs typeface="Aptos"/>
              </a:defRPr>
            </a:lvl2pPr>
            <a:lvl3pPr>
              <a:defRPr sz="1650" b="1">
                <a:solidFill>
                  <a:srgbClr val="144B8E"/>
                </a:solidFill>
                <a:latin typeface="Aptos"/>
                <a:ea typeface="Aptos"/>
                <a:cs typeface="Aptos"/>
              </a:defRPr>
            </a:lvl3pPr>
            <a:lvl4pPr>
              <a:defRPr sz="1650" b="1">
                <a:solidFill>
                  <a:srgbClr val="144B8E"/>
                </a:solidFill>
                <a:latin typeface="Aptos"/>
                <a:ea typeface="Aptos"/>
                <a:cs typeface="Aptos"/>
              </a:defRPr>
            </a:lvl4pPr>
            <a:lvl5pPr>
              <a:defRPr sz="1650" b="1">
                <a:solidFill>
                  <a:srgbClr val="144B8E"/>
                </a:solidFill>
                <a:latin typeface="Aptos"/>
                <a:ea typeface="Aptos"/>
                <a:cs typeface="Aptos"/>
              </a:defRPr>
            </a:lvl5pPr>
            <a:lvl6pPr>
              <a:defRPr sz="1650" b="1">
                <a:solidFill>
                  <a:srgbClr val="144B8E"/>
                </a:solidFill>
                <a:latin typeface="Aptos"/>
                <a:ea typeface="Aptos"/>
                <a:cs typeface="Aptos"/>
              </a:defRPr>
            </a:lvl6pPr>
            <a:lvl7pPr>
              <a:defRPr sz="1650" b="1">
                <a:solidFill>
                  <a:srgbClr val="144B8E"/>
                </a:solidFill>
                <a:latin typeface="Aptos"/>
                <a:ea typeface="Aptos"/>
                <a:cs typeface="Aptos"/>
              </a:defRPr>
            </a:lvl7pPr>
            <a:lvl8pPr>
              <a:defRPr sz="1650" b="1">
                <a:solidFill>
                  <a:srgbClr val="144B8E"/>
                </a:solidFill>
                <a:latin typeface="Aptos"/>
                <a:ea typeface="Aptos"/>
                <a:cs typeface="Aptos"/>
              </a:defRPr>
            </a:lvl8pPr>
            <a:lvl9pPr>
              <a:defRPr sz="1650" b="1">
                <a:solidFill>
                  <a:srgbClr val="144B8E"/>
                </a:solidFill>
                <a:latin typeface="Aptos"/>
                <a:ea typeface="Aptos"/>
                <a:cs typeface="Aptos"/>
              </a:defRPr>
            </a:lvl9pPr>
          </a:lstStyle>
          <a:p xmlns:a="http://schemas.openxmlformats.org/drawingml/2006/main">
            <a:pPr>
              <a:defRPr sz="1650" b="1">
                <a:solidFill>
                  <a:srgbClr val="087F73"/>
                </a:solidFill>
                <a:latin typeface="Aptos"/>
                <a:ea typeface="Aptos"/>
                <a:cs typeface="Aptos"/>
              </a:defRPr>
            </a:pPr>
            <a:r>
              <a:rPr sz="1650" b="1">
                <a:solidFill>
                  <a:srgbClr val="144B8E"/>
                </a:solidFill>
                <a:latin typeface="Aptos"/>
                <a:ea typeface="Aptos"/>
                <a:cs typeface="Aptos"/>
              </a:rPr>
              <a:t>32</a:t>
            </a:r>
          </a:p>
        </p:txBody>
      </p:sp>
      <p:pic>
        <p:nvPicPr>
          <p:cNvPr id="9" name="">
            <a:extLst xmlns:a="http://schemas.openxmlformats.org/drawingml/2006/main">
              <a:ext uri="{FF2B5EF4-FFF2-40B4-BE49-F238E27FC236}">
                <a16:creationId xmlns:a16="http://schemas.microsoft.com/office/drawing/2014/main" id="{DA7A351A-2C87-472F-8117-9FABFCE79494}"/>
              </a:ext>
            </a:extLst>
          </p:cNvPr>
          <p:cNvPicPr>
            <a:picLocks xmlns:a="http://schemas.openxmlformats.org/drawingml/2006/main" noChangeAspect="1"/>
          </p:cNvPicPr>
          <p:nvPr/>
        </p:nvPicPr>
        <p:blipFill>
          <a:blip xmlns:r="http://schemas.openxmlformats.org/officeDocument/2006/relationships" xmlns:a="http://schemas.openxmlformats.org/drawingml/2006/main" r:embed="Rc53bd1e794514d43"/>
          <a:stretch xmlns:a="http://schemas.openxmlformats.org/drawingml/2006/main"/>
        </p:blipFill>
        <p:spPr>
          <a:xfrm xmlns:a="http://schemas.openxmlformats.org/drawingml/2006/main">
            <a:off x="10325100" y="285750"/>
            <a:ext cx="1257300" cy="968750"/>
          </a:xfrm>
          <a:prstGeom xmlns:a="http://schemas.openxmlformats.org/drawingml/2006/main" prst="rect">
            <a:avLst/>
          </a:prstGeom>
        </p:spPr>
      </p:pic>
    </p:spTree>
    <p:extLst>
      <p:ext uri="{BB962C8B-B14F-4D97-AF65-F5344CB8AC3E}">
        <p14:creationId xmlns:p14="http://schemas.microsoft.com/office/powerpoint/2010/main" val="4036458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2026-10-18T18:49:44.9490000Z</dcterms:created>
  <dcterms:modified xsi:type="dcterms:W3CDTF">2026-10-18T18:49:44.9490000Z</dcterms:modified>
</coreProperties>
</file>