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bceb957e97140d0" /><Relationship Type="http://schemas.openxmlformats.org/officeDocument/2006/relationships/extended-properties" Target="/docProps/app.xml" Id="Ra505cb27fb7b4185" /><Relationship Type="http://schemas.openxmlformats.org/officeDocument/2006/relationships/officeDocument" Target="/ppt/presentation.xml" Id="R9ff4e5649899446d" /></Relationships>
</file>

<file path=ppt/presentation.xml><?xml version="1.0" encoding="utf-8"?>
<p:presentation xmlns:p="http://schemas.openxmlformats.org/presentationml/2006/main">
  <p:sldMasterIdLst>
    <p:sldMasterId xmlns:r="http://schemas.openxmlformats.org/officeDocument/2006/relationships" id="2147483648" r:id="R0510e7a55a104bf2"/>
  </p:sldMasterIdLst>
  <p:notesMasterIdLst>
    <p:notesMasterId xmlns:r="http://schemas.openxmlformats.org/officeDocument/2006/relationships" r:id="Rced9d72eb1dc4b1d"/>
  </p:notesMasterIdLst>
  <p:sldIdLst>
    <p:sldId xmlns:r="http://schemas.openxmlformats.org/officeDocument/2006/relationships" id="256" r:id="R71f615585f774a41"/>
    <p:sldId xmlns:r="http://schemas.openxmlformats.org/officeDocument/2006/relationships" id="257" r:id="R6b406a5f80cb4ce2"/>
    <p:sldId xmlns:r="http://schemas.openxmlformats.org/officeDocument/2006/relationships" id="258" r:id="Ra24ceea957b947be"/>
    <p:sldId xmlns:r="http://schemas.openxmlformats.org/officeDocument/2006/relationships" id="259" r:id="Rdc116b0bd15e46f9"/>
    <p:sldId xmlns:r="http://schemas.openxmlformats.org/officeDocument/2006/relationships" id="260" r:id="Rb3a0658054b1421b"/>
    <p:sldId xmlns:r="http://schemas.openxmlformats.org/officeDocument/2006/relationships" id="261" r:id="R492874b33ba24ac8"/>
    <p:sldId xmlns:r="http://schemas.openxmlformats.org/officeDocument/2006/relationships" id="262" r:id="R557c803738ba4d62"/>
    <p:sldId xmlns:r="http://schemas.openxmlformats.org/officeDocument/2006/relationships" id="263" r:id="R30c211c388434374"/>
    <p:sldId xmlns:r="http://schemas.openxmlformats.org/officeDocument/2006/relationships" id="264" r:id="Rdf8d73799aa848f7"/>
    <p:sldId xmlns:r="http://schemas.openxmlformats.org/officeDocument/2006/relationships" id="265" r:id="R53720a035cdf4c27"/>
    <p:sldId xmlns:r="http://schemas.openxmlformats.org/officeDocument/2006/relationships" id="266" r:id="Rb370f94e422e4769"/>
    <p:sldId xmlns:r="http://schemas.openxmlformats.org/officeDocument/2006/relationships" id="267" r:id="R0b2dda142dd24c6e"/>
    <p:sldId xmlns:r="http://schemas.openxmlformats.org/officeDocument/2006/relationships" id="268" r:id="R2731510ab14641a4"/>
    <p:sldId xmlns:r="http://schemas.openxmlformats.org/officeDocument/2006/relationships" id="269" r:id="Re222798d67944e18"/>
    <p:sldId xmlns:r="http://schemas.openxmlformats.org/officeDocument/2006/relationships" id="270" r:id="R86e9b26e146d46ba"/>
    <p:sldId xmlns:r="http://schemas.openxmlformats.org/officeDocument/2006/relationships" id="271" r:id="Re6cfc2a282934927"/>
    <p:sldId xmlns:r="http://schemas.openxmlformats.org/officeDocument/2006/relationships" id="272" r:id="Rff573cf2e0354bdf"/>
    <p:sldId xmlns:r="http://schemas.openxmlformats.org/officeDocument/2006/relationships" id="273" r:id="R496a659bbac3479e"/>
    <p:sldId xmlns:r="http://schemas.openxmlformats.org/officeDocument/2006/relationships" id="274" r:id="Rafb4e397d4ef4a2f"/>
    <p:sldId xmlns:r="http://schemas.openxmlformats.org/officeDocument/2006/relationships" id="275" r:id="Ra64891704aeb4217"/>
    <p:sldId xmlns:r="http://schemas.openxmlformats.org/officeDocument/2006/relationships" id="276" r:id="R9771430a34a64725"/>
    <p:sldId xmlns:r="http://schemas.openxmlformats.org/officeDocument/2006/relationships" id="277" r:id="R44f7443a5a9845c8"/>
    <p:sldId xmlns:r="http://schemas.openxmlformats.org/officeDocument/2006/relationships" id="278" r:id="Readedfb3c7d146a9"/>
    <p:sldId xmlns:r="http://schemas.openxmlformats.org/officeDocument/2006/relationships" id="279" r:id="Radbc48870c774dc0"/>
    <p:sldId xmlns:r="http://schemas.openxmlformats.org/officeDocument/2006/relationships" id="280" r:id="Rdbe06a21a27f49a1"/>
    <p:sldId xmlns:r="http://schemas.openxmlformats.org/officeDocument/2006/relationships" id="281" r:id="R0ad27bf134724d78"/>
    <p:sldId xmlns:r="http://schemas.openxmlformats.org/officeDocument/2006/relationships" id="282" r:id="R953cfe814bef4e80"/>
    <p:sldId xmlns:r="http://schemas.openxmlformats.org/officeDocument/2006/relationships" id="283" r:id="R437e839276fa4448"/>
    <p:sldId xmlns:r="http://schemas.openxmlformats.org/officeDocument/2006/relationships" id="284" r:id="Rca502f9325774575"/>
    <p:sldId xmlns:r="http://schemas.openxmlformats.org/officeDocument/2006/relationships" id="285" r:id="Rb37559b77cbf455a"/>
    <p:sldId xmlns:r="http://schemas.openxmlformats.org/officeDocument/2006/relationships" id="286" r:id="R616176b8cad3451e"/>
    <p:sldId xmlns:r="http://schemas.openxmlformats.org/officeDocument/2006/relationships" id="287" r:id="Rd058cf028ccd468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8e2480270d44b6a" /><Relationship Type="http://schemas.openxmlformats.org/officeDocument/2006/relationships/slideMaster" Target="/ppt/slideMasters/slideMaster1.xml" Id="R0510e7a55a104bf2" /><Relationship Type="http://schemas.openxmlformats.org/officeDocument/2006/relationships/notesMaster" Target="/ppt/notesMasters/notesMaster1.xml" Id="Rced9d72eb1dc4b1d" /><Relationship Type="http://schemas.openxmlformats.org/officeDocument/2006/relationships/presProps" Target="/ppt/presProps.xml" Id="R652ff1b1ad554a32" /><Relationship Type="http://schemas.openxmlformats.org/officeDocument/2006/relationships/tableStyles" Target="/ppt/tableStyles.xml" Id="Rcd4da1a981e84058" /><Relationship Type="http://schemas.openxmlformats.org/officeDocument/2006/relationships/slide" Target="/ppt/slides/slide1.xml" Id="R71f615585f774a41" /><Relationship Type="http://schemas.openxmlformats.org/officeDocument/2006/relationships/slide" Target="/ppt/slides/slide2.xml" Id="R6b406a5f80cb4ce2" /><Relationship Type="http://schemas.openxmlformats.org/officeDocument/2006/relationships/slide" Target="/ppt/slides/slide3.xml" Id="Ra24ceea957b947be" /><Relationship Type="http://schemas.openxmlformats.org/officeDocument/2006/relationships/slide" Target="/ppt/slides/slide4.xml" Id="Rdc116b0bd15e46f9" /><Relationship Type="http://schemas.openxmlformats.org/officeDocument/2006/relationships/slide" Target="/ppt/slides/slide5.xml" Id="Rb3a0658054b1421b" /><Relationship Type="http://schemas.openxmlformats.org/officeDocument/2006/relationships/slide" Target="/ppt/slides/slide6.xml" Id="R492874b33ba24ac8" /><Relationship Type="http://schemas.openxmlformats.org/officeDocument/2006/relationships/slide" Target="/ppt/slides/slide7.xml" Id="R557c803738ba4d62" /><Relationship Type="http://schemas.openxmlformats.org/officeDocument/2006/relationships/slide" Target="/ppt/slides/slide8.xml" Id="R30c211c388434374" /><Relationship Type="http://schemas.openxmlformats.org/officeDocument/2006/relationships/slide" Target="/ppt/slides/slide9.xml" Id="Rdf8d73799aa848f7" /><Relationship Type="http://schemas.openxmlformats.org/officeDocument/2006/relationships/slide" Target="/ppt/slides/slide10.xml" Id="R53720a035cdf4c27" /><Relationship Type="http://schemas.openxmlformats.org/officeDocument/2006/relationships/slide" Target="/ppt/slides/slide11.xml" Id="Rb370f94e422e4769" /><Relationship Type="http://schemas.openxmlformats.org/officeDocument/2006/relationships/slide" Target="/ppt/slides/slide12.xml" Id="R0b2dda142dd24c6e" /><Relationship Type="http://schemas.openxmlformats.org/officeDocument/2006/relationships/slide" Target="/ppt/slides/slide13.xml" Id="R2731510ab14641a4" /><Relationship Type="http://schemas.openxmlformats.org/officeDocument/2006/relationships/slide" Target="/ppt/slides/slide14.xml" Id="Re222798d67944e18" /><Relationship Type="http://schemas.openxmlformats.org/officeDocument/2006/relationships/slide" Target="/ppt/slides/slide15.xml" Id="R86e9b26e146d46ba" /><Relationship Type="http://schemas.openxmlformats.org/officeDocument/2006/relationships/slide" Target="/ppt/slides/slide16.xml" Id="Re6cfc2a282934927" /><Relationship Type="http://schemas.openxmlformats.org/officeDocument/2006/relationships/slide" Target="/ppt/slides/slide17.xml" Id="Rff573cf2e0354bdf" /><Relationship Type="http://schemas.openxmlformats.org/officeDocument/2006/relationships/slide" Target="/ppt/slides/slide18.xml" Id="R496a659bbac3479e" /><Relationship Type="http://schemas.openxmlformats.org/officeDocument/2006/relationships/slide" Target="/ppt/slides/slide19.xml" Id="Rafb4e397d4ef4a2f" /><Relationship Type="http://schemas.openxmlformats.org/officeDocument/2006/relationships/slide" Target="/ppt/slides/slide20.xml" Id="Ra64891704aeb4217" /><Relationship Type="http://schemas.openxmlformats.org/officeDocument/2006/relationships/slide" Target="/ppt/slides/slide21.xml" Id="R9771430a34a64725" /><Relationship Type="http://schemas.openxmlformats.org/officeDocument/2006/relationships/slide" Target="/ppt/slides/slide22.xml" Id="R44f7443a5a9845c8" /><Relationship Type="http://schemas.openxmlformats.org/officeDocument/2006/relationships/slide" Target="/ppt/slides/slide23.xml" Id="Readedfb3c7d146a9" /><Relationship Type="http://schemas.openxmlformats.org/officeDocument/2006/relationships/slide" Target="/ppt/slides/slide24.xml" Id="Radbc48870c774dc0" /><Relationship Type="http://schemas.openxmlformats.org/officeDocument/2006/relationships/slide" Target="/ppt/slides/slide25.xml" Id="Rdbe06a21a27f49a1" /><Relationship Type="http://schemas.openxmlformats.org/officeDocument/2006/relationships/slide" Target="/ppt/slides/slide26.xml" Id="R0ad27bf134724d78" /><Relationship Type="http://schemas.openxmlformats.org/officeDocument/2006/relationships/slide" Target="/ppt/slides/slide27.xml" Id="R953cfe814bef4e80" /><Relationship Type="http://schemas.openxmlformats.org/officeDocument/2006/relationships/slide" Target="/ppt/slides/slide28.xml" Id="R437e839276fa4448" /><Relationship Type="http://schemas.openxmlformats.org/officeDocument/2006/relationships/slide" Target="/ppt/slides/slide29.xml" Id="Rca502f9325774575" /><Relationship Type="http://schemas.openxmlformats.org/officeDocument/2006/relationships/slide" Target="/ppt/slides/slide30.xml" Id="Rb37559b77cbf455a" /><Relationship Type="http://schemas.openxmlformats.org/officeDocument/2006/relationships/slide" Target="/ppt/slides/slide31.xml" Id="R616176b8cad3451e" /><Relationship Type="http://schemas.openxmlformats.org/officeDocument/2006/relationships/slide" Target="/ppt/slides/slide32.xml" Id="Rd058cf028ccd468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ff11047c90f493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ba2f240dbe94029" /><Relationship Type="http://schemas.openxmlformats.org/officeDocument/2006/relationships/notesMaster" Target="/ppt/notesMasters/notesMaster1.xml" Id="Re0d388d22f8d4262" /></Relationships>
</file>

<file path=ppt/notesSlides/_rels/notesSlide2.xml.rels>&#65279;<?xml version="1.0" encoding="utf-8"?><Relationships xmlns="http://schemas.openxmlformats.org/package/2006/relationships"><Relationship Type="http://schemas.openxmlformats.org/officeDocument/2006/relationships/slide" Target="/ppt/slides/slide2.xml" Id="R3cdd3f9e0150431a" /><Relationship Type="http://schemas.openxmlformats.org/officeDocument/2006/relationships/notesMaster" Target="/ppt/notesMasters/notesMaster1.xml" Id="Rd74499a83e904d1a" /></Relationships>
</file>

<file path=ppt/notesSlides/_rels/notesSlide3.xml.rels>&#65279;<?xml version="1.0" encoding="utf-8"?><Relationships xmlns="http://schemas.openxmlformats.org/package/2006/relationships"><Relationship Type="http://schemas.openxmlformats.org/officeDocument/2006/relationships/slide" Target="/ppt/slides/slide3.xml" Id="Rbd33661d151b4a31" /><Relationship Type="http://schemas.openxmlformats.org/officeDocument/2006/relationships/notesMaster" Target="/ppt/notesMasters/notesMaster1.xml" Id="Re262484247f245c1" /></Relationships>
</file>

<file path=ppt/notesSlides/_rels/notesSlide4.xml.rels>&#65279;<?xml version="1.0" encoding="utf-8"?><Relationships xmlns="http://schemas.openxmlformats.org/package/2006/relationships"><Relationship Type="http://schemas.openxmlformats.org/officeDocument/2006/relationships/slide" Target="/ppt/slides/slide4.xml" Id="R5f342b344d8a41ec" /><Relationship Type="http://schemas.openxmlformats.org/officeDocument/2006/relationships/notesMaster" Target="/ppt/notesMasters/notesMaster1.xml" Id="R325a0af908044734" /></Relationships>
</file>

<file path=ppt/notesSlides/_rels/notesSlide5.xml.rels>&#65279;<?xml version="1.0" encoding="utf-8"?><Relationships xmlns="http://schemas.openxmlformats.org/package/2006/relationships"><Relationship Type="http://schemas.openxmlformats.org/officeDocument/2006/relationships/slide" Target="/ppt/slides/slide5.xml" Id="Rdd4e01c691c74029" /><Relationship Type="http://schemas.openxmlformats.org/officeDocument/2006/relationships/notesMaster" Target="/ppt/notesMasters/notesMaster1.xml" Id="Rf23ba5b8e7684aa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90acc6e3714420b" /><Relationship Type="http://schemas.openxmlformats.org/officeDocument/2006/relationships/notesMaster" Target="/ppt/notesMasters/notesMaster1.xml" Id="Ra2fafc6ff1a249b7" /></Relationships>
</file>

<file path=ppt/notesSlides/_rels/notesSlide7.xml.rels>&#65279;<?xml version="1.0" encoding="utf-8"?><Relationships xmlns="http://schemas.openxmlformats.org/package/2006/relationships"><Relationship Type="http://schemas.openxmlformats.org/officeDocument/2006/relationships/slide" Target="/ppt/slides/slide7.xml" Id="R6a210a725ddb4eda" /><Relationship Type="http://schemas.openxmlformats.org/officeDocument/2006/relationships/notesMaster" Target="/ppt/notesMasters/notesMaster1.xml" Id="R79f0093491884605" /></Relationships>
</file>

<file path=ppt/notesSlides/_rels/notesSlide8.xml.rels>&#65279;<?xml version="1.0" encoding="utf-8"?><Relationships xmlns="http://schemas.openxmlformats.org/package/2006/relationships"><Relationship Type="http://schemas.openxmlformats.org/officeDocument/2006/relationships/slide" Target="/ppt/slides/slide8.xml" Id="R0e82260f2c6c468b" /><Relationship Type="http://schemas.openxmlformats.org/officeDocument/2006/relationships/notesMaster" Target="/ppt/notesMasters/notesMaster1.xml" Id="R43b3ea674d854e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839d3cfdbe8e442d" /><Relationship Type="http://schemas.openxmlformats.org/officeDocument/2006/relationships/notesMaster" Target="/ppt/notesMasters/notesMaster1.xml" Id="Re1cde8730da346b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28e8ed595844bb" /><Relationship Type="http://schemas.openxmlformats.org/officeDocument/2006/relationships/notesMaster" Target="/ppt/notesMasters/notesMaster1.xml" Id="Rba3f2b0e1a9d497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e2ac679afa546d8" /><Relationship Type="http://schemas.openxmlformats.org/officeDocument/2006/relationships/notesMaster" Target="/ppt/notesMasters/notesMaster1.xml" Id="Rd8d0693cd50347b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d62851e7d2949b9" /><Relationship Type="http://schemas.openxmlformats.org/officeDocument/2006/relationships/notesMaster" Target="/ppt/notesMasters/notesMaster1.xml" Id="Rd3307a2074964a9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afe4d424494428c" /><Relationship Type="http://schemas.openxmlformats.org/officeDocument/2006/relationships/notesMaster" Target="/ppt/notesMasters/notesMaster1.xml" Id="Rda83048c6f5d431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d9b757652644591" /><Relationship Type="http://schemas.openxmlformats.org/officeDocument/2006/relationships/notesMaster" Target="/ppt/notesMasters/notesMaster1.xml" Id="R1dda19a6b86b4d5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13c9318b7044ed7" /><Relationship Type="http://schemas.openxmlformats.org/officeDocument/2006/relationships/notesMaster" Target="/ppt/notesMasters/notesMaster1.xml" Id="R647ccb683be4456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19f13bace074fe2" /><Relationship Type="http://schemas.openxmlformats.org/officeDocument/2006/relationships/notesMaster" Target="/ppt/notesMasters/notesMaster1.xml" Id="R0b6d06e288f54be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866ad3ca57a4588" /><Relationship Type="http://schemas.openxmlformats.org/officeDocument/2006/relationships/notesMaster" Target="/ppt/notesMasters/notesMaster1.xml" Id="R2de41fd0776d484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2f97dc398e54343" /><Relationship Type="http://schemas.openxmlformats.org/officeDocument/2006/relationships/notesMaster" Target="/ppt/notesMasters/notesMaster1.xml" Id="R75eb539105354eb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007737e4ff8443b" /><Relationship Type="http://schemas.openxmlformats.org/officeDocument/2006/relationships/notesMaster" Target="/ppt/notesMasters/notesMaster1.xml" Id="Rd3eb592a34864d7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b3f6a351d8041b8" /><Relationship Type="http://schemas.openxmlformats.org/officeDocument/2006/relationships/notesMaster" Target="/ppt/notesMasters/notesMaster1.xml" Id="R8d0e0ea83b5c498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b6f91c4e6d1425a" /><Relationship Type="http://schemas.openxmlformats.org/officeDocument/2006/relationships/notesMaster" Target="/ppt/notesMasters/notesMaster1.xml" Id="Rc8b6fa4ab840408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b0b03cd0cdc4565" /><Relationship Type="http://schemas.openxmlformats.org/officeDocument/2006/relationships/notesMaster" Target="/ppt/notesMasters/notesMaster1.xml" Id="R03e824348be5428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3dc74b6683143fe" /><Relationship Type="http://schemas.openxmlformats.org/officeDocument/2006/relationships/notesMaster" Target="/ppt/notesMasters/notesMaster1.xml" Id="Rcc78e8188c6245f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b03d18fed034a5c" /><Relationship Type="http://schemas.openxmlformats.org/officeDocument/2006/relationships/notesMaster" Target="/ppt/notesMasters/notesMaster1.xml" Id="R49611fc3a404484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f53d13fca2240b8" /><Relationship Type="http://schemas.openxmlformats.org/officeDocument/2006/relationships/notesMaster" Target="/ppt/notesMasters/notesMaster1.xml" Id="R00025cc34389428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087674d668e4a43" /><Relationship Type="http://schemas.openxmlformats.org/officeDocument/2006/relationships/notesMaster" Target="/ppt/notesMasters/notesMaster1.xml" Id="R0b0d31c5388e4fa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db5f3d8af664b52" /><Relationship Type="http://schemas.openxmlformats.org/officeDocument/2006/relationships/notesMaster" Target="/ppt/notesMasters/notesMaster1.xml" Id="R71ff318a008f489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693d6e86c41449a" /><Relationship Type="http://schemas.openxmlformats.org/officeDocument/2006/relationships/notesMaster" Target="/ppt/notesMasters/notesMaster1.xml" Id="R09c9c82748f84e5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11fc5db37274026" /><Relationship Type="http://schemas.openxmlformats.org/officeDocument/2006/relationships/notesMaster" Target="/ppt/notesMasters/notesMaster1.xml" Id="R1fa19f33fe8c41a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f0869c3a70e4b19" /><Relationship Type="http://schemas.openxmlformats.org/officeDocument/2006/relationships/notesMaster" Target="/ppt/notesMasters/notesMaster1.xml" Id="R489842b3996347d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97180445c6140a6" /><Relationship Type="http://schemas.openxmlformats.org/officeDocument/2006/relationships/notesMaster" Target="/ppt/notesMasters/notesMaster1.xml" Id="Rf8f33a64b739456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d600d1d7ed947f5" /><Relationship Type="http://schemas.openxmlformats.org/officeDocument/2006/relationships/notesMaster" Target="/ppt/notesMasters/notesMaster1.xml" Id="Rc1fb1fd1762645c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 minutes.</a:t>
            </a:r>
          </a:p>
          <a:p xmlns:a="http://schemas.openxmlformats.org/drawingml/2006/main">
            <a:r>
              <a:t>Today we will explore learning in medicine through our own learning decisions. After the lecture, we will design a way to teach one topic to our peers. I do not expect a perfect product at the outset. I expect you to explain the reasons for your decisions. The speaker’s name and academic role follow the supplied timetable. The English session’s clock time must be confirmed separately.</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Allow 30 seconds of reflection: what observable action showed that you had learned the last topic you studied? Then allow 45 seconds to share with a neighbour. Invite two responses. Highlight the difference between familiarity and an independent explanation. Explain that an incorrect answer is an opportunity for feedback.</a:t>
            </a:r>
          </a:p>
          <a:p xmlns:a="http://schemas.openxmlformats.org/drawingml/2006/main">
            <a:r>
              <a:t/>
            </a:r>
          </a:p>
          <a:p xmlns:a="http://schemas.openxmlformats.org/drawingml/2006/main">
            <a:r>
              <a:t>K5: Roediger HL, Karpicke JD. Test-enhanced learning. 2006;17(3):249–255. https://pubmed.ncbi.nlm.nih.gov/16507066/</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These are observable outcomes for this session, linked to block objectives 26–28. Objective 26 concerns source selection, 27 concerns AI and ethics, and 28 concerns learning responsibility and roles. Everyone will write a next study step. A group product alone does not demonstrate each student’s learning.</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Responsibility is shared in student-centred education. The teacher continues to provide expertise and guidance. Explanation, practice, discussion and feedback are combined according to the objective. Ask: if a student cannot access a source, can we explain the problem only as a lack of motivation? Take one brief response.</a:t>
            </a:r>
          </a:p>
          <a:p xmlns:a="http://schemas.openxmlformats.org/drawingml/2006/main">
            <a:r>
              <a:t/>
            </a:r>
          </a:p>
          <a:p xmlns:a="http://schemas.openxmlformats.org/drawingml/2006/main">
            <a:r>
              <a:t>K2: TEPDAD. National Standards for Undergraduate Medical Education, 2025 v.1. https://tepdad.org.tr/wp-content/uploads/2025/06/2025-Standartlar-Aciklamali.pdf</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Theories explain different aspects of learning. They are not mutually exclusive labels for students. More than one theory may help explain the same activity. The examples shown here are teaching examples designed for this lesson.</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 minutes.</a:t>
            </a:r>
          </a:p>
          <a:p xmlns:a="http://schemas.openxmlformats.org/drawingml/2006/main">
            <a:r>
              <a:t>Example: a student answers a question distinguishing replication from transcription. Instead of saying only right or wrong, identify the point of confusion. The student then tries a similar question. This example uses a short response and feedback cycle. Repetition alone does not make an activity exclusively behaviourist.</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Rather than introducing many new terms at once, distinguish template, product and enzyme. First show a short worked example. Hide it and ask the student to explain it again. Adjust support to prior knowledge. Consider the mental work required by the task before focusing on preferred colours or video formats.</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K6: Dunlosky J et al. Improving Students’ Learning With Effective Learning Techniques. 2013;14(1):4–58. https://www.psychologicalscience.org/publications/journals/pspi/learning-techniques.html</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 minutes.</a:t>
            </a:r>
          </a:p>
          <a:p xmlns:a="http://schemas.openxmlformats.org/drawingml/2006/main">
            <a:r>
              <a:t>Ask the student to explain the relationship between DNA, RNA and protein in their own words. Discuss the connections and correct them using a reliable source. Not every interpretation is equally accurate scientifically. Guidance is needed to prevent misconceptions from becoming established.</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1 minutes.</a:t>
            </a:r>
          </a:p>
          <a:p xmlns:a="http://schemas.openxmlformats.org/drawingml/2006/main">
            <a:r>
              <a:t>One student explains aloud which evidence supports the answer. A second student questions the reasoning, then they swap roles. Being in a group is not itself evidence of learning. Look for each member’s contribution and independent explanation. Do not let only the most confident student speak.</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There is insufficient evidence for the claim that matching instruction to a fixed learning-style label improves achievement. This does not mean ignoring individual differences or accessibility needs. Use diagrams, explanations and practice as the content requires. Source: Pashler and colleagues.</a:t>
            </a:r>
          </a:p>
          <a:p xmlns:a="http://schemas.openxmlformats.org/drawingml/2006/main">
            <a:r>
              <a:t/>
            </a:r>
          </a:p>
          <a:p xmlns:a="http://schemas.openxmlformats.org/drawingml/2006/main">
            <a:r>
              <a:t>K4: Pashler H et al. Learning Styles: Concepts and Evidence. 2008;9(3):105–119. https://pubmed.ncbi.nlm.nih.gov/26162104/</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3 minutes.</a:t>
            </a:r>
          </a:p>
          <a:p xmlns:a="http://schemas.openxmlformats.org/drawingml/2006/main">
            <a:r>
              <a:t>Allow 60 seconds of individual writing, 60 seconds of checking with a partner and 60 seconds of joint correction. Do not announce success percentages. The aim is to notice gaps through retrieval. This brief classroom activity is not a scientific experiment and does not measure long-term effects.</a:t>
            </a:r>
          </a:p>
          <a:p xmlns:a="http://schemas.openxmlformats.org/drawingml/2006/main">
            <a:r>
              <a:t/>
            </a:r>
          </a:p>
          <a:p xmlns:a="http://schemas.openxmlformats.org/drawingml/2006/main">
            <a:r>
              <a:t>K5: Roediger HL, Karpicke JD. Test-enhanced learning. 2006;17(3):249–255. https://pubmed.ncbi.nlm.nih.gov/16507066/</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Retrieval practice and spaced practice have substantial support across learning tasks. Effects depend on the material and implementation. The suggested intervals are an example study plan, not a universal evidence-based prescription.</a:t>
            </a:r>
          </a:p>
          <a:p xmlns:a="http://schemas.openxmlformats.org/drawingml/2006/main">
            <a:r>
              <a:t/>
            </a:r>
          </a:p>
          <a:p xmlns:a="http://schemas.openxmlformats.org/drawingml/2006/main">
            <a:r>
              <a:t>K5: Roediger HL, Karpicke JD. Test-enhanced learning. 2006;17(3):249–255. https://pubmed.ncbi.nlm.nih.gov/16507066/</a:t>
            </a:r>
          </a:p>
          <a:p xmlns:a="http://schemas.openxmlformats.org/drawingml/2006/main">
            <a:r>
              <a:t>K6: Dunlosky J et al. Improving Students’ Learning With Effective Learning Techniques. 2013;14(1):4–58. https://www.psychologicalscience.org/publications/journals/pspi/learning-techniques.html</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3 minutes.</a:t>
            </a:r>
          </a:p>
          <a:p xmlns:a="http://schemas.openxmlformats.org/drawingml/2006/main">
            <a:r>
              <a:t>Miller’s framework concerns assessment of clinical competence; it is not a learning theory. In Year 1 we can work on knowledge and reasoning. Suitable skills laboratories can also assess “shows how”. A group presentation cannot establish “does”, which requires evidence from real practice. Attractive slides are not evidence of clinical competence.</a:t>
            </a:r>
          </a:p>
          <a:p xmlns:a="http://schemas.openxmlformats.org/drawingml/2006/main">
            <a:r>
              <a:t/>
            </a:r>
          </a:p>
          <a:p xmlns:a="http://schemas.openxmlformats.org/drawingml/2006/main">
            <a:r>
              <a:t>K7: Miller GE. The assessment of clinical skills/competence/performance. 1990;65(9 Suppl):S63–S67. https://pubmed.ncbi.nlm.nih.gov/2400509/</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If the objective is explanation, simply checking whether a video was watched is insufficient. Assessment must reveal the intended behaviour. If the objective is to demonstrate a skill, a multiple-choice question alone will not suffice. We will look for the same alignment in the team task.</a:t>
            </a:r>
          </a:p>
          <a:p xmlns:a="http://schemas.openxmlformats.org/drawingml/2006/main">
            <a:r>
              <a:t/>
            </a:r>
          </a:p>
          <a:p xmlns:a="http://schemas.openxmlformats.org/drawingml/2006/main">
            <a:r>
              <a:t>K2: TEPDAD. National Standards for Undergraduate Medical Education, 2025 v.1. https://tepdad.org.tr/wp-content/uploads/2025/06/2025-Standartlar-Aciklamali.pdf</a:t>
            </a:r>
          </a:p>
          <a:p xmlns:a="http://schemas.openxmlformats.org/drawingml/2006/main">
            <a:r>
              <a:t>K7: Miller GE. The assessment of clinical skills/competence/performance. 1990;65(9 Suppl):S63–S67. https://pubmed.ncbi.nlm.nih.gov/2400509/</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Self-regulation does not mean working alone. Seeking help, changing sources and using feedback are part of the process. A goal, evidence for monitoring and a next step provide a useful starting point.</a:t>
            </a:r>
          </a:p>
          <a:p xmlns:a="http://schemas.openxmlformats.org/drawingml/2006/main">
            <a:r>
              <a:t/>
            </a:r>
          </a:p>
          <a:p xmlns:a="http://schemas.openxmlformats.org/drawingml/2006/main">
            <a:r>
              <a:t>K8: Zimmerman BJ. Becoming a Self-Regulated Learner: An Overview. 2002;41(2):64–70. https://doi.org/10.1207/s15430421tip4102_2</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This is an example plan, not a guarantee of success. Students adapt durations and days to their needs. Repeated answers without accuracy checks can reinforce errors. Revise the plan according to the gaps identified.</a:t>
            </a:r>
          </a:p>
          <a:p xmlns:a="http://schemas.openxmlformats.org/drawingml/2006/main">
            <a:r>
              <a:t/>
            </a:r>
          </a:p>
          <a:p xmlns:a="http://schemas.openxmlformats.org/drawingml/2006/main">
            <a:r>
              <a:t>K8: Zimmerman BJ. Becoming a Self-Regulated Learner: An Overview. 2002;41(2):64–70. https://doi.org/10.1207/s15430421tip4102_2</a:t>
            </a:r>
          </a:p>
          <a:p xmlns:a="http://schemas.openxmlformats.org/drawingml/2006/main">
            <a:r>
              <a:t>K6: Dunlosky J et al. Improving Students’ Learning With Effective Learning Techniques. 2013;14(1):4–58. https://www.psychologicalscience.org/publications/journals/pspi/learning-techniques.html</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We are not making clinical decisions today. We are learning how to approach evidence. A research finding answers a question within a particular method and sample. For treatment questions, patient characteristics and context matter. In learning design, ask under which conditions a proposed method was studied. The Turkish timetable places detailed source-access teaching in the afternoon; check the English timetable separately.</a:t>
            </a:r>
          </a:p>
          <a:p xmlns:a="http://schemas.openxmlformats.org/drawingml/2006/main">
            <a:r>
              <a:t/>
            </a:r>
          </a:p>
          <a:p xmlns:a="http://schemas.openxmlformats.org/drawingml/2006/main">
            <a:r>
              <a:t>K9: Sackett DL et al. Evidence based medicine: what it is and what it isn’t. BMJ. 1996;312:71–72. https://www.bmj.com/content/312/7023/71</a:t>
            </a:r>
          </a:p>
          <a:p xmlns:a="http://schemas.openxmlformats.org/drawingml/2006/main">
            <a:r>
              <a:t>K1: Istanbul Okan University Faculty of Medicine, TIP 101 timetable and committee learning objectives. Two supplied screenshots</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A DOI or PubMed record establishes the existence of a source, not whether it supports the claim. Inspect the relevant passage. Distinguish abstract access from full-text access. If only the abstract is available, record that limit. Dates and author names alone are insufficient.</a:t>
            </a:r>
          </a:p>
          <a:p xmlns:a="http://schemas.openxmlformats.org/drawingml/2006/main">
            <a:r>
              <a:t/>
            </a:r>
          </a:p>
          <a:p xmlns:a="http://schemas.openxmlformats.org/drawingml/2006/main">
            <a:r>
              <a:t>K9: Sackett DL et al. Evidence based medicine: what it is and what it isn’t. BMJ. 1996;312:71–72. https://www.bmj.com/content/312/7023/71</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Choose tools according to the task. An institutionally accessible generative assistant can draft questions or explanations. Source-grounded systems can also make errors. PubMed is a bibliographic database, not a generative chatbot. No paid membership or new account is required. Drafting a search strategy is different from conducting a genuine ethical and analysable research study.</a:t>
            </a:r>
          </a:p>
          <a:p xmlns:a="http://schemas.openxmlformats.org/drawingml/2006/main">
            <a:r>
              <a:t/>
            </a:r>
          </a:p>
          <a:p xmlns:a="http://schemas.openxmlformats.org/drawingml/2006/main">
            <a:r>
              <a:t>K11: UNESCO. Guidance for generative AI in education and research, 2023. https://www.unesco.org/en/articles/guidance-generative-ai-education-and-research</a:t>
            </a:r>
          </a:p>
          <a:p xmlns:a="http://schemas.openxmlformats.org/drawingml/2006/main">
            <a:r>
              <a:t>K12: WHO. Ethics and governance of artificial intelligence for health: large multi-modal models. https://www.who.int/publications/i/item/9789240084759</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2 minutes.</a:t>
            </a:r>
          </a:p>
          <a:p xmlns:a="http://schemas.openxmlformats.org/drawingml/2006/main">
            <a:r>
              <a:t>A role label alone is not enough. Specify the topic, objective, duration and assessment. Example: propose a 15-minute activity to distinguish transcription from replication, and provide a check question. Do not invent sources. Flag claims requiring verification. Treat the output as a draft for human review.</a:t>
            </a:r>
          </a:p>
          <a:p xmlns:a="http://schemas.openxmlformats.org/drawingml/2006/main">
            <a:r>
              <a:t/>
            </a:r>
          </a:p>
          <a:p xmlns:a="http://schemas.openxmlformats.org/drawingml/2006/main">
            <a:r>
              <a:t>K11: UNESCO. Guidance for generative AI in education and research, 2023. https://www.unesco.org/en/articles/guidance-generative-ai-education-and-research</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3 minutes.</a:t>
            </a:r>
          </a:p>
          <a:p xmlns:a="http://schemas.openxmlformats.org/drawingml/2006/main">
            <a:r>
              <a:t>These are fictional statements deliberately written for error detection, not a record of a real tool response. Correct the first using the NCBI chapter: transcription produces RNA from a DNA template. Explain why a reference list alone does not verify content. Allow 60 seconds of individual thinking, 60 seconds of paired discussion and 60 seconds of checking and correction. If a live tool is available, use a prompt without personal data. Switch to the prepared example if no response arrives within 30 seconds.</a:t>
            </a:r>
          </a:p>
          <a:p xmlns:a="http://schemas.openxmlformats.org/drawingml/2006/main">
            <a:r>
              <a:t/>
            </a:r>
          </a:p>
          <a:p xmlns:a="http://schemas.openxmlformats.org/drawingml/2006/main">
            <a:r>
              <a:t>K13: Alberts B et al. Molecular Biology of the Cell, 4th ed. From DNA to RNA. 2002. https://www.ncbi.nlm.nih.gov/books/NBK26887/</a:t>
            </a:r>
          </a:p>
          <a:p xmlns:a="http://schemas.openxmlformats.org/drawingml/2006/main">
            <a:r>
              <a:t>K11: UNESCO. Guidance for generative AI in education and research, 2023. https://www.unesco.org/en/articles/guidance-generative-ai-education-and-research</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3 minutes.</a:t>
            </a:r>
          </a:p>
          <a:p xmlns:a="http://schemas.openxmlformats.org/drawingml/2006/main">
            <a:r>
              <a:t>Discuss privacy, data security, bias, transparency and accountability in relation to objective 27. Use fictional examples. Institutional rules for tools and data take priority. Do not upload an entire copyrighted publication without permission. The YÖK guide addresses research and publication; do not present it as the course’s approved local policy. Provide an equivalent route for students without tool access.</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K10: Council of Higher Education (YÖK). Ethical Guide on the Use of Generative AI in Scientific Research and Publication Activities, 2024. https://proje.yok.gov.tr/tr/page/635</a:t>
            </a:r>
          </a:p>
          <a:p xmlns:a="http://schemas.openxmlformats.org/drawingml/2006/main">
            <a:r>
              <a:t>K11: UNESCO. Guidance for generative AI in education and research, 2023. https://www.unesco.org/en/articles/guidance-generative-ai-education-and-research</a:t>
            </a:r>
          </a:p>
          <a:p xmlns:a="http://schemas.openxmlformats.org/drawingml/2006/main">
            <a:r>
              <a:t>K12: WHO. Ethics and governance of artificial intelligence for health: large multi-modal models. https://www.who.int/publications/i/item/9789240084759</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3 minutes.</a:t>
            </a:r>
          </a:p>
          <a:p xmlns:a="http://schemas.openxmlformats.org/drawingml/2006/main">
            <a:r>
              <a:t>Give everyone 60 seconds to answer independently, then discuss. Answer 1: no; preference, demonstrated benefit and access needs are distinct. Answer 2: “shows how”; “does” requires evidence from real practice. Answer 3: check that the source exists and can be accessed, then inspect whether the relevant passage supports the claim. This is an informal classroom check, not a validated scale.</a:t>
            </a:r>
          </a:p>
          <a:p xmlns:a="http://schemas.openxmlformats.org/drawingml/2006/main">
            <a:r>
              <a:t/>
            </a:r>
          </a:p>
          <a:p xmlns:a="http://schemas.openxmlformats.org/drawingml/2006/main">
            <a:r>
              <a:t>K4: Pashler H et al. Learning Styles: Concepts and Evidence. 2008;9(3):105–119. https://pubmed.ncbi.nlm.nih.gov/26162104/</a:t>
            </a:r>
          </a:p>
          <a:p xmlns:a="http://schemas.openxmlformats.org/drawingml/2006/main">
            <a:r>
              <a:t>K7: Miller GE. The assessment of clinical skills/competence/performance. 1990;65(9 Suppl):S63–S67. https://pubmed.ncbi.nlm.nih.gov/2400509/</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Time: 3 minutes.</a:t>
            </a:r>
          </a:p>
          <a:p xmlns:a="http://schemas.openxmlformats.org/drawingml/2006/main">
            <a:r>
              <a:t>Now hand the task to the teams. Narrow the topic rather than attempting to teach an entire course. Think through the first plan yourselves, then request AI alternatives. Make learning decisions and revisions visible. The workshop begins at 11.00 in the supplied Turkish timetable. Confirm the English session’s start separately.</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 / references.</a:t>
            </a:r>
          </a:p>
          <a:p xmlns:a="http://schemas.openxmlformats.org/drawingml/2006/main">
            <a:r>
              <a:t>Use the first five minutes for groups and roles. If devices are scarce, two small teams can take turns with one device. The device owner is not automatically the leader. Combine roles in a group of three; in a group of seven or eight, assign source checks to two people. Split groups larger than eight. Apply the same task and criteria in both languages.</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 / references.</a:t>
            </a:r>
          </a:p>
          <a:p xmlns:a="http://schemas.openxmlformats.org/drawingml/2006/main">
            <a:r>
              <a:t>By minute 45, each group should show two source-check records. If a claim cannot be verified, remove the definitive assertion or clearly label it as unverified. Preserve a ten-minute break between workshops. The English session uses elapsed minutes because its clock times were not supplied.</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 / references.</a:t>
            </a:r>
          </a:p>
          <a:p xmlns:a="http://schemas.openxmlformats.org/drawingml/2006/main">
            <a:r>
              <a:t>Allow 25 minutes for presentations. For 1–6 groups: up to three minutes to present and one minute of feedback each. For 7–12 groups: 90 seconds to present and 30 seconds of feedback each. For 13 or more groups: all teams present in paired gallery rounds. The guide provides the rotation plan. Protect the final ten minutes for reflection and individual exit tickets.</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 / references.</a:t>
            </a:r>
          </a:p>
          <a:p xmlns:a="http://schemas.openxmlformats.org/drawingml/2006/main">
            <a:r>
              <a:t>The assessment concerns learning design, not visual polish. Include one example question, two source-check records and the three stakeholder roles. A one-page or oral presentation is equivalent if presentation software is unavailable. The final section should connect the student’s responsibility with the support expected from the institution.</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 / references.</a:t>
            </a:r>
          </a:p>
          <a:p xmlns:a="http://schemas.openxmlformats.org/drawingml/2006/main">
            <a:r>
              <a:t>Score each criterion from 0 to 2, for a total of 10. This is a locally proposed formative rubric, not an official course grade or validated scale. Limited access does not lower the score. Correct fabricated sources, personal-data exposure or unverified critical claims before wider sharing. Explain the feedback and provide an opportunity to revise.</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 / references.</a:t>
            </a:r>
          </a:p>
          <a:p xmlns:a="http://schemas.openxmlformats.org/drawingml/2006/main">
            <a:r>
              <a:t>Use the last five minutes for individual writing. Submit only through the agreed course channel; public sharing is unnecessary. Each student retains one method, one verification question and one ethical boundary for the next panel team. A short recall check after seven days is suggested, not automatically scheduled.</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 / references.</a:t>
            </a:r>
          </a:p>
          <a:p xmlns:a="http://schemas.openxmlformats.org/drawingml/2006/main">
            <a:r>
              <a:t>Full references and links are provided in these speaker notes and in the instructor guide. These sources inform the design; they do not establish a universal effect size for this particular class.</a:t>
            </a:r>
          </a:p>
          <a:p xmlns:a="http://schemas.openxmlformats.org/drawingml/2006/main">
            <a:r>
              <a:t/>
            </a:r>
          </a:p>
          <a:p xmlns:a="http://schemas.openxmlformats.org/drawingml/2006/main">
            <a:r>
              <a:t>K3: Kaufman DM. Applying educational theory in practice. BMJ. 2003;326:213–216. https://pmc.ncbi.nlm.nih.gov/articles/PMC1125068/</a:t>
            </a:r>
          </a:p>
          <a:p xmlns:a="http://schemas.openxmlformats.org/drawingml/2006/main">
            <a:r>
              <a:t>K4: Pashler H et al. Learning Styles: Concepts and Evidence. 2008;9(3):105–119. https://pubmed.ncbi.nlm.nih.gov/26162104/</a:t>
            </a:r>
          </a:p>
          <a:p xmlns:a="http://schemas.openxmlformats.org/drawingml/2006/main">
            <a:r>
              <a:t>K5: Roediger HL, Karpicke JD. Test-enhanced learning. 2006;17(3):249–255. https://pubmed.ncbi.nlm.nih.gov/16507066/</a:t>
            </a:r>
          </a:p>
          <a:p xmlns:a="http://schemas.openxmlformats.org/drawingml/2006/main">
            <a:r>
              <a:t>K6: Dunlosky J et al. Improving Students’ Learning With Effective Learning Techniques. 2013;14(1):4–58. https://www.psychologicalscience.org/publications/journals/pspi/learning-techniques.html</a:t>
            </a:r>
          </a:p>
          <a:p xmlns:a="http://schemas.openxmlformats.org/drawingml/2006/main">
            <a:r>
              <a:t>K7: Miller GE. The assessment of clinical skills/competence/performance. 1990;65(9 Suppl):S63–S67. https://pubmed.ncbi.nlm.nih.gov/2400509/</a:t>
            </a:r>
          </a:p>
          <a:p xmlns:a="http://schemas.openxmlformats.org/drawingml/2006/main">
            <a:r>
              <a:t>K8: Zimmerman BJ. Becoming a Self-Regulated Learner: An Overview. 2002;41(2):64–70. https://doi.org/10.1207/s15430421tip4102_2</a:t>
            </a:r>
          </a:p>
          <a:p xmlns:a="http://schemas.openxmlformats.org/drawingml/2006/main">
            <a:r>
              <a:t>K9: Sackett DL et al. Evidence based medicine: what it is and what it isn’t. BMJ. 1996;312:71–72. https://www.bmj.com/content/312/7023/71</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 / references.</a:t>
            </a:r>
          </a:p>
          <a:p xmlns:a="http://schemas.openxmlformats.org/drawingml/2006/main">
            <a:r>
              <a:t>Distinguish institutional rules from general guidance. The supplied timetable establishes the Turkish session only. Do not imply approval, accreditation of this lesson, or compliance with every programme standard. The guide records source access limits and local checks still required.</a:t>
            </a:r>
          </a:p>
          <a:p xmlns:a="http://schemas.openxmlformats.org/drawingml/2006/main">
            <a:r>
              <a:t/>
            </a:r>
          </a:p>
          <a:p xmlns:a="http://schemas.openxmlformats.org/drawingml/2006/main">
            <a:r>
              <a:t>K1: Istanbul Okan University Faculty of Medicine, TIP 101 timetable and committee learning objectives. Two supplied screenshots</a:t>
            </a:r>
          </a:p>
          <a:p xmlns:a="http://schemas.openxmlformats.org/drawingml/2006/main">
            <a:r>
              <a:t>K2: TEPDAD. National Standards for Undergraduate Medical Education, 2025 v.1. https://tepdad.org.tr/wp-content/uploads/2025/06/2025-Standartlar-Aciklamali.pdf</a:t>
            </a:r>
          </a:p>
          <a:p xmlns:a="http://schemas.openxmlformats.org/drawingml/2006/main">
            <a:r>
              <a:t>K10: Council of Higher Education (YÖK). Ethical Guide on the Use of Generative AI in Scientific Research and Publication Activities, 2024. https://proje.yok.gov.tr/tr/page/635</a:t>
            </a:r>
          </a:p>
          <a:p xmlns:a="http://schemas.openxmlformats.org/drawingml/2006/main">
            <a:r>
              <a:t>K11: UNESCO. Guidance for generative AI in education and research, 2023. https://www.unesco.org/en/articles/guidance-generative-ai-education-and-research</a:t>
            </a:r>
          </a:p>
          <a:p xmlns:a="http://schemas.openxmlformats.org/drawingml/2006/main">
            <a:r>
              <a:t>K12: WHO. Ethics and governance of artificial intelligence for health: large multi-modal models. https://www.who.int/publications/i/item/9789240084759</a:t>
            </a:r>
          </a:p>
          <a:p xmlns:a="http://schemas.openxmlformats.org/drawingml/2006/main">
            <a:r>
              <a:t>K13: Alberts B et al. Molecular Biology of the Cell, 4th ed. From DNA to RNA. 2002. https://www.ncbi.nlm.nih.gov/books/NBK26887/</a:t>
            </a:r>
          </a:p>
          <a:p xmlns:a="http://schemas.openxmlformats.org/drawingml/2006/main">
            <a:r>
              <a:t/>
            </a:r>
          </a:p>
          <a:p xmlns:a="http://schemas.openxmlformats.org/drawingml/2006/main">
            <a:r>
              <a:t>Official logo: Istanbul Okan University, https://www.okan.edu.tr/kurumsal/sayfa/2592/okan-universitesi-logosu/ (18 October 2026). Original proportions preserved.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ac0719b571e460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9f049252768405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4ff7bf240044c5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1a2909c34eb46f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323eb7baedc486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51fded38f74425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EB4F36B-2236-4902-9CA5-322D226D947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D2A66BA-DF0D-416C-8B62-85BDEF6EBC0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A616219-BF7E-4C81-916D-48B68EE0F6B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5C6DE50-620C-4382-BB8A-8CE668CABAD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90077B2-BACE-42F6-B14F-BC2163D182C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95B0B56-18D5-4DC7-8D92-8CC3A8F09D2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5B8A9EA-4638-47A8-B80B-606BBAE244C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3084598-DD39-4457-A973-B0FFDE13F07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FDF2C52-FB8B-4652-A9F3-F752DD27AFF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ED71776-62BE-4644-A872-AB176F29A11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87e8c6126f740bc" /><Relationship Type="http://schemas.openxmlformats.org/officeDocument/2006/relationships/slideLayout" Target="/ppt/slideLayouts/slideLayout1.xml" Id="R88dd1e11d53e4ca0" /><Relationship Type="http://schemas.openxmlformats.org/officeDocument/2006/relationships/slideLayout" Target="/ppt/slideLayouts/slideLayout2.xml" Id="R62460e971bc141d2" /><Relationship Type="http://schemas.openxmlformats.org/officeDocument/2006/relationships/slideLayout" Target="/ppt/slideLayouts/slideLayout3.xml" Id="R377d6e118a764de5" /><Relationship Type="http://schemas.openxmlformats.org/officeDocument/2006/relationships/slideLayout" Target="/ppt/slideLayouts/slideLayout4.xml" Id="Rb54a96d7440540ac" /><Relationship Type="http://schemas.openxmlformats.org/officeDocument/2006/relationships/slideLayout" Target="/ppt/slideLayouts/slideLayout5.xml" Id="Re0ef8f225239464b" /><Relationship Type="http://schemas.openxmlformats.org/officeDocument/2006/relationships/slideLayout" Target="/ppt/slideLayouts/slideLayout6.xml" Id="Rd9cfa925d9ca4c3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8dd1e11d53e4ca0"/>
    <p:sldLayoutId xmlns:r="http://schemas.openxmlformats.org/officeDocument/2006/relationships" id="2147483650" r:id="R62460e971bc141d2"/>
    <p:sldLayoutId xmlns:r="http://schemas.openxmlformats.org/officeDocument/2006/relationships" id="2147483651" r:id="R377d6e118a764de5"/>
    <p:sldLayoutId xmlns:r="http://schemas.openxmlformats.org/officeDocument/2006/relationships" id="2147483652" r:id="Rb54a96d7440540ac"/>
    <p:sldLayoutId xmlns:r="http://schemas.openxmlformats.org/officeDocument/2006/relationships" id="2147483653" r:id="Re0ef8f225239464b"/>
    <p:sldLayoutId xmlns:r="http://schemas.openxmlformats.org/officeDocument/2006/relationships" id="2147483654" r:id="Rd9cfa925d9ca4c3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102575079754eb3" /><Relationship Type="http://schemas.openxmlformats.org/officeDocument/2006/relationships/image" Target="/ppt/media/image.png" Id="R8dbee2fb688c45ca" /><Relationship Type="http://schemas.openxmlformats.org/officeDocument/2006/relationships/notesSlide" Target="/ppt/notesSlides/notesSlide1.xml" Id="Ra846034fccd342e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a1b8fcfc2ff47ac" /><Relationship Type="http://schemas.openxmlformats.org/officeDocument/2006/relationships/image" Target="/ppt/media/image2.png" Id="Rc6f6f15298834148" /><Relationship Type="http://schemas.openxmlformats.org/officeDocument/2006/relationships/notesSlide" Target="/ppt/notesSlides/notesSlide2.xml" Id="R0e1cba435afd484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93f32d9538b4e08" /><Relationship Type="http://schemas.openxmlformats.org/officeDocument/2006/relationships/image" Target="/ppt/media/image3.png" Id="R61514fcd6a6144ea" /><Relationship Type="http://schemas.openxmlformats.org/officeDocument/2006/relationships/notesSlide" Target="/ppt/notesSlides/notesSlide3.xml" Id="R7b3ca9124b204ed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7c3ffb9cc1646d5" /><Relationship Type="http://schemas.openxmlformats.org/officeDocument/2006/relationships/image" Target="/ppt/media/image4.png" Id="R389642cd623342ec" /><Relationship Type="http://schemas.openxmlformats.org/officeDocument/2006/relationships/notesSlide" Target="/ppt/notesSlides/notesSlide4.xml" Id="R99e36cfb63fa414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d958430b98e4e50" /><Relationship Type="http://schemas.openxmlformats.org/officeDocument/2006/relationships/image" Target="/ppt/media/image5.png" Id="R31a6a22e20f84963" /><Relationship Type="http://schemas.openxmlformats.org/officeDocument/2006/relationships/notesSlide" Target="/ppt/notesSlides/notesSlide5.xml" Id="R72fe23e9a2f2459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329c660f1924522" /><Relationship Type="http://schemas.openxmlformats.org/officeDocument/2006/relationships/image" Target="/ppt/media/image6.png" Id="R43aec24f71e54c0c" /><Relationship Type="http://schemas.openxmlformats.org/officeDocument/2006/relationships/notesSlide" Target="/ppt/notesSlides/notesSlide6.xml" Id="R4a216b9dce21453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28a7b75b1b347d4" /><Relationship Type="http://schemas.openxmlformats.org/officeDocument/2006/relationships/image" Target="/ppt/media/image7.png" Id="Rbca37a263a964220" /><Relationship Type="http://schemas.openxmlformats.org/officeDocument/2006/relationships/notesSlide" Target="/ppt/notesSlides/notesSlide7.xml" Id="Reee9f29bfc66431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12e34329cc743e3" /><Relationship Type="http://schemas.openxmlformats.org/officeDocument/2006/relationships/image" Target="/ppt/media/image8.png" Id="Ra955ffaf4e0c43aa" /><Relationship Type="http://schemas.openxmlformats.org/officeDocument/2006/relationships/notesSlide" Target="/ppt/notesSlides/notesSlide8.xml" Id="Rd977779cd2b6426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006747cdb214f51" /><Relationship Type="http://schemas.openxmlformats.org/officeDocument/2006/relationships/image" Target="/ppt/media/image9.png" Id="R1d91eae769b1424f" /><Relationship Type="http://schemas.openxmlformats.org/officeDocument/2006/relationships/notesSlide" Target="/ppt/notesSlides/notesSlide9.xml" Id="R6f153d8b81ba453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50a95d6ab664b3d" /><Relationship Type="http://schemas.openxmlformats.org/officeDocument/2006/relationships/image" Target="/ppt/media/image10.png" Id="Rffd13a15c5234cf9" /><Relationship Type="http://schemas.openxmlformats.org/officeDocument/2006/relationships/notesSlide" Target="/ppt/notesSlides/notesSlide10.xml" Id="R1edf243d5aa84ad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a9328e7d3cf451b" /><Relationship Type="http://schemas.openxmlformats.org/officeDocument/2006/relationships/image" Target="/ppt/media/image11.png" Id="R7d653d7f4efc4000" /><Relationship Type="http://schemas.openxmlformats.org/officeDocument/2006/relationships/notesSlide" Target="/ppt/notesSlides/notesSlide11.xml" Id="Rc6465e21b5654d1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d3de4cbd8ec4293" /><Relationship Type="http://schemas.openxmlformats.org/officeDocument/2006/relationships/image" Target="/ppt/media/image12.png" Id="R602a73b1a75a4035" /><Relationship Type="http://schemas.openxmlformats.org/officeDocument/2006/relationships/notesSlide" Target="/ppt/notesSlides/notesSlide12.xml" Id="R8096f8cd1dbd49d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56d965ea6734f80" /><Relationship Type="http://schemas.openxmlformats.org/officeDocument/2006/relationships/image" Target="/ppt/media/image13.png" Id="Ra97dca85f25848fb" /><Relationship Type="http://schemas.openxmlformats.org/officeDocument/2006/relationships/notesSlide" Target="/ppt/notesSlides/notesSlide13.xml" Id="Re187bdda2e4b47d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9139a5115c214c63" /><Relationship Type="http://schemas.openxmlformats.org/officeDocument/2006/relationships/image" Target="/ppt/media/image14.png" Id="R8abbf26ed8724ae3" /><Relationship Type="http://schemas.openxmlformats.org/officeDocument/2006/relationships/notesSlide" Target="/ppt/notesSlides/notesSlide14.xml" Id="R0db7692e5570477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b55b0f8f155448f2" /><Relationship Type="http://schemas.openxmlformats.org/officeDocument/2006/relationships/image" Target="/ppt/media/image15.png" Id="Rc5a64efa8ee9420e" /><Relationship Type="http://schemas.openxmlformats.org/officeDocument/2006/relationships/notesSlide" Target="/ppt/notesSlides/notesSlide15.xml" Id="R5e8c4d0643d8460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aed8a9aa9bf4176" /><Relationship Type="http://schemas.openxmlformats.org/officeDocument/2006/relationships/image" Target="/ppt/media/image16.png" Id="R00fe19735db24b0e" /><Relationship Type="http://schemas.openxmlformats.org/officeDocument/2006/relationships/notesSlide" Target="/ppt/notesSlides/notesSlide16.xml" Id="R99fca113e116417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5ec63acf96b40af" /><Relationship Type="http://schemas.openxmlformats.org/officeDocument/2006/relationships/image" Target="/ppt/media/image17.png" Id="R2daf64d1faf94892" /><Relationship Type="http://schemas.openxmlformats.org/officeDocument/2006/relationships/notesSlide" Target="/ppt/notesSlides/notesSlide17.xml" Id="R9fdd4acfd054419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6ba3af1071414e07" /><Relationship Type="http://schemas.openxmlformats.org/officeDocument/2006/relationships/image" Target="/ppt/media/image18.png" Id="R2bc46c113f6f40af" /><Relationship Type="http://schemas.openxmlformats.org/officeDocument/2006/relationships/notesSlide" Target="/ppt/notesSlides/notesSlide18.xml" Id="R489e88dc7eb64c8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fa405e24d036406e" /><Relationship Type="http://schemas.openxmlformats.org/officeDocument/2006/relationships/image" Target="/ppt/media/image19.png" Id="Rfd9c740cbbea41a9" /><Relationship Type="http://schemas.openxmlformats.org/officeDocument/2006/relationships/notesSlide" Target="/ppt/notesSlides/notesSlide19.xml" Id="R1a5bbe402070494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018bbc371e874d8b" /><Relationship Type="http://schemas.openxmlformats.org/officeDocument/2006/relationships/image" Target="/ppt/media/image20.png" Id="Rf3f1c6a3e0a4499f" /><Relationship Type="http://schemas.openxmlformats.org/officeDocument/2006/relationships/notesSlide" Target="/ppt/notesSlides/notesSlide20.xml" Id="Rb460d81e2d9447e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f1bc6cf8b6954c12" /><Relationship Type="http://schemas.openxmlformats.org/officeDocument/2006/relationships/image" Target="/ppt/media/image21.png" Id="R5143a1dbcbb54204" /><Relationship Type="http://schemas.openxmlformats.org/officeDocument/2006/relationships/notesSlide" Target="/ppt/notesSlides/notesSlide21.xml" Id="R7fc6f2a8ecf04f5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4924bc8ca3364694" /><Relationship Type="http://schemas.openxmlformats.org/officeDocument/2006/relationships/image" Target="/ppt/media/image22.png" Id="Rcd7c7d84fd144583" /><Relationship Type="http://schemas.openxmlformats.org/officeDocument/2006/relationships/notesSlide" Target="/ppt/notesSlides/notesSlide22.xml" Id="Rd52e806a67c64e7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9b9d2cb37e274d79" /><Relationship Type="http://schemas.openxmlformats.org/officeDocument/2006/relationships/image" Target="/ppt/media/image23.png" Id="R1cda880f23654d54" /><Relationship Type="http://schemas.openxmlformats.org/officeDocument/2006/relationships/notesSlide" Target="/ppt/notesSlides/notesSlide23.xml" Id="Rcec7ed489b3c48e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7e06845a2d334e81" /><Relationship Type="http://schemas.openxmlformats.org/officeDocument/2006/relationships/image" Target="/ppt/media/image24.png" Id="Rff7883bb57f84a46" /><Relationship Type="http://schemas.openxmlformats.org/officeDocument/2006/relationships/notesSlide" Target="/ppt/notesSlides/notesSlide24.xml" Id="R6db2f66be00145a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5c8ff658ec3d4850" /><Relationship Type="http://schemas.openxmlformats.org/officeDocument/2006/relationships/image" Target="/ppt/media/image25.png" Id="Rffe5dc4fbf194bf2" /><Relationship Type="http://schemas.openxmlformats.org/officeDocument/2006/relationships/notesSlide" Target="/ppt/notesSlides/notesSlide25.xml" Id="R8e783326bc2b4cf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cf26635d2bca4835" /><Relationship Type="http://schemas.openxmlformats.org/officeDocument/2006/relationships/image" Target="/ppt/media/image26.png" Id="R03eb7c4f7b87408d" /><Relationship Type="http://schemas.openxmlformats.org/officeDocument/2006/relationships/notesSlide" Target="/ppt/notesSlides/notesSlide26.xml" Id="R73a739b8d87b4dd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7b1d546743f14753" /><Relationship Type="http://schemas.openxmlformats.org/officeDocument/2006/relationships/image" Target="/ppt/media/image27.png" Id="Rf80e3afbf6cd4831" /><Relationship Type="http://schemas.openxmlformats.org/officeDocument/2006/relationships/notesSlide" Target="/ppt/notesSlides/notesSlide27.xml" Id="Rbd4cff42bd7a47b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081e3d6d098b4b30" /><Relationship Type="http://schemas.openxmlformats.org/officeDocument/2006/relationships/image" Target="/ppt/media/image28.png" Id="R3afb57529f46416e" /><Relationship Type="http://schemas.openxmlformats.org/officeDocument/2006/relationships/notesSlide" Target="/ppt/notesSlides/notesSlide28.xml" Id="Rb77c7350d8e7442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faa1b5e2d61e4599" /><Relationship Type="http://schemas.openxmlformats.org/officeDocument/2006/relationships/image" Target="/ppt/media/image29.png" Id="Rdf7383676a4f49bb" /><Relationship Type="http://schemas.openxmlformats.org/officeDocument/2006/relationships/notesSlide" Target="/ppt/notesSlides/notesSlide29.xml" Id="R9a4ee0ba5b95431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906863c6f7a04f01" /><Relationship Type="http://schemas.openxmlformats.org/officeDocument/2006/relationships/image" Target="/ppt/media/image30.png" Id="R09bda05dc0ea42fa" /><Relationship Type="http://schemas.openxmlformats.org/officeDocument/2006/relationships/notesSlide" Target="/ppt/notesSlides/notesSlide30.xml" Id="R49682ae1899d484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a1e0d10fa1b74a7f" /><Relationship Type="http://schemas.openxmlformats.org/officeDocument/2006/relationships/image" Target="/ppt/media/image31.png" Id="R849d1228f26249ce" /><Relationship Type="http://schemas.openxmlformats.org/officeDocument/2006/relationships/notesSlide" Target="/ppt/notesSlides/notesSlide31.xml" Id="R46f12f17426e494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c6953731da0e4a06" /><Relationship Type="http://schemas.openxmlformats.org/officeDocument/2006/relationships/image" Target="/ppt/media/image32.png" Id="R1c2fbf5879ac4f9c" /><Relationship Type="http://schemas.openxmlformats.org/officeDocument/2006/relationships/notesSlide" Target="/ppt/notesSlides/notesSlide32.xml" Id="Rbcaa8567686c4727"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5065DB71-9B2B-4B5A-97FE-EECFA896961F}"/>
              </a:ext>
            </a:extLst>
          </p:cNvPr>
          <p:cNvPicPr>
            <a:picLocks xmlns:a="http://schemas.openxmlformats.org/drawingml/2006/main" noChangeAspect="1"/>
          </p:cNvPicPr>
          <p:nvPr/>
        </p:nvPicPr>
        <p:blipFill>
          <a:blip xmlns:r="http://schemas.openxmlformats.org/officeDocument/2006/relationships" xmlns:a="http://schemas.openxmlformats.org/drawingml/2006/main" r:embed="R8dbee2fb688c45ca"/>
          <a:stretch xmlns:a="http://schemas.openxmlformats.org/drawingml/2006/main"/>
        </p:blipFill>
        <p:spPr>
          <a:xfrm xmlns:a="http://schemas.openxmlformats.org/drawingml/2006/main">
            <a:off x="9105900" y="442317"/>
            <a:ext cx="2381250" cy="1826419"/>
          </a:xfrm>
          <a:prstGeom xmlns:a="http://schemas.openxmlformats.org/drawingml/2006/main" prst="rect">
            <a:avLst/>
          </a:prstGeom>
        </p:spPr>
      </p:pic>
      <p:sp>
        <p:nvSpPr>
          <p:cNvPr id="2" name="module">
            <a:extLst xmlns:a="http://schemas.openxmlformats.org/drawingml/2006/main">
              <a:ext uri="{FF2B5EF4-FFF2-40B4-BE49-F238E27FC236}">
                <a16:creationId xmlns:a16="http://schemas.microsoft.com/office/drawing/2014/main" id="{47FB4F03-3139-4A0B-8B1B-8FB5A8F439F3}"/>
              </a:ext>
            </a:extLst>
          </p:cNvPr>
          <p:cNvSpPr>
            <a:spLocks xmlns:a="http://schemas.openxmlformats.org/drawingml/2006/main" noGrp="1"/>
          </p:cNvSpPr>
          <p:nvPr/>
        </p:nvSpPr>
        <p:spPr>
          <a:xfrm xmlns:a="http://schemas.openxmlformats.org/drawingml/2006/main">
            <a:off x="723900" y="895350"/>
            <a:ext cx="7715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144B8E"/>
                </a:solidFill>
                <a:latin typeface="Aptos"/>
                <a:ea typeface="Aptos"/>
                <a:cs typeface="Aptos"/>
              </a:defRPr>
            </a:defPPr>
            <a:lvl1pPr>
              <a:defRPr sz="1725" b="1">
                <a:solidFill>
                  <a:srgbClr val="144B8E"/>
                </a:solidFill>
                <a:latin typeface="Aptos"/>
                <a:ea typeface="Aptos"/>
                <a:cs typeface="Aptos"/>
              </a:defRPr>
            </a:lvl1pPr>
            <a:lvl2pPr>
              <a:defRPr sz="1725" b="1">
                <a:solidFill>
                  <a:srgbClr val="144B8E"/>
                </a:solidFill>
                <a:latin typeface="Aptos"/>
                <a:ea typeface="Aptos"/>
                <a:cs typeface="Aptos"/>
              </a:defRPr>
            </a:lvl2pPr>
            <a:lvl3pPr>
              <a:defRPr sz="1725" b="1">
                <a:solidFill>
                  <a:srgbClr val="144B8E"/>
                </a:solidFill>
                <a:latin typeface="Aptos"/>
                <a:ea typeface="Aptos"/>
                <a:cs typeface="Aptos"/>
              </a:defRPr>
            </a:lvl3pPr>
            <a:lvl4pPr>
              <a:defRPr sz="1725" b="1">
                <a:solidFill>
                  <a:srgbClr val="144B8E"/>
                </a:solidFill>
                <a:latin typeface="Aptos"/>
                <a:ea typeface="Aptos"/>
                <a:cs typeface="Aptos"/>
              </a:defRPr>
            </a:lvl4pPr>
            <a:lvl5pPr>
              <a:defRPr sz="1725" b="1">
                <a:solidFill>
                  <a:srgbClr val="144B8E"/>
                </a:solidFill>
                <a:latin typeface="Aptos"/>
                <a:ea typeface="Aptos"/>
                <a:cs typeface="Aptos"/>
              </a:defRPr>
            </a:lvl5pPr>
            <a:lvl6pPr>
              <a:defRPr sz="1725" b="1">
                <a:solidFill>
                  <a:srgbClr val="144B8E"/>
                </a:solidFill>
                <a:latin typeface="Aptos"/>
                <a:ea typeface="Aptos"/>
                <a:cs typeface="Aptos"/>
              </a:defRPr>
            </a:lvl6pPr>
            <a:lvl7pPr>
              <a:defRPr sz="1725" b="1">
                <a:solidFill>
                  <a:srgbClr val="144B8E"/>
                </a:solidFill>
                <a:latin typeface="Aptos"/>
                <a:ea typeface="Aptos"/>
                <a:cs typeface="Aptos"/>
              </a:defRPr>
            </a:lvl7pPr>
            <a:lvl8pPr>
              <a:defRPr sz="1725" b="1">
                <a:solidFill>
                  <a:srgbClr val="144B8E"/>
                </a:solidFill>
                <a:latin typeface="Aptos"/>
                <a:ea typeface="Aptos"/>
                <a:cs typeface="Aptos"/>
              </a:defRPr>
            </a:lvl8pPr>
            <a:lvl9pPr>
              <a:defRPr sz="1725" b="1">
                <a:solidFill>
                  <a:srgbClr val="144B8E"/>
                </a:solidFill>
                <a:latin typeface="Aptos"/>
                <a:ea typeface="Aptos"/>
                <a:cs typeface="Aptos"/>
              </a:defRPr>
            </a:lvl9pPr>
          </a:lstStyle>
          <a:p xmlns:a="http://schemas.openxmlformats.org/drawingml/2006/main">
            <a:pPr>
              <a:defRPr sz="1725" b="1">
                <a:solidFill>
                  <a:srgbClr val="144B8E"/>
                </a:solidFill>
                <a:latin typeface="Aptos"/>
                <a:ea typeface="Aptos"/>
                <a:cs typeface="Aptos"/>
              </a:defRPr>
            </a:pPr>
            <a:r>
              <a:rPr sz="1725" b="1">
                <a:solidFill>
                  <a:srgbClr val="144B8E"/>
                </a:solidFill>
                <a:latin typeface="Aptos"/>
                <a:ea typeface="Aptos"/>
                <a:cs typeface="Aptos"/>
              </a:rPr>
              <a:t>FACULTY OF MEDICINE</a:t>
            </a:r>
          </a:p>
          <a:p xmlns:a="http://schemas.openxmlformats.org/drawingml/2006/main">
            <a:pPr>
              <a:defRPr sz="1725" b="1">
                <a:solidFill>
                  <a:srgbClr val="144B8E"/>
                </a:solidFill>
                <a:latin typeface="Aptos"/>
                <a:ea typeface="Aptos"/>
                <a:cs typeface="Aptos"/>
              </a:defRPr>
            </a:pPr>
            <a:r>
              <a:rPr sz="1725" b="1">
                <a:solidFill>
                  <a:srgbClr val="144B8E"/>
                </a:solidFill>
                <a:latin typeface="Aptos"/>
                <a:ea typeface="Aptos"/>
                <a:cs typeface="Aptos"/>
              </a:rPr>
              <a:t>YEAR 1</a:t>
            </a:r>
          </a:p>
        </p:txBody>
      </p:sp>
      <p:sp>
        <p:nvSpPr>
          <p:cNvPr id="3" name="title">
            <a:extLst xmlns:a="http://schemas.openxmlformats.org/drawingml/2006/main">
              <a:ext uri="{FF2B5EF4-FFF2-40B4-BE49-F238E27FC236}">
                <a16:creationId xmlns:a16="http://schemas.microsoft.com/office/drawing/2014/main" id="{0E6CBFDC-FA8B-4E66-876D-6E85EF5FAB10}"/>
              </a:ext>
            </a:extLst>
          </p:cNvPr>
          <p:cNvSpPr>
            <a:spLocks xmlns:a="http://schemas.openxmlformats.org/drawingml/2006/main" noGrp="1"/>
          </p:cNvSpPr>
          <p:nvPr/>
        </p:nvSpPr>
        <p:spPr>
          <a:xfrm xmlns:a="http://schemas.openxmlformats.org/drawingml/2006/main">
            <a:off x="685800" y="2457450"/>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950" b="1">
                <a:solidFill>
                  <a:srgbClr val="144B8E"/>
                </a:solidFill>
                <a:latin typeface="Aptos"/>
                <a:ea typeface="Aptos"/>
                <a:cs typeface="Aptos"/>
              </a:defRPr>
            </a:defPPr>
            <a:lvl1pPr>
              <a:defRPr sz="4950" b="1">
                <a:solidFill>
                  <a:srgbClr val="144B8E"/>
                </a:solidFill>
                <a:latin typeface="Aptos"/>
                <a:ea typeface="Aptos"/>
                <a:cs typeface="Aptos"/>
              </a:defRPr>
            </a:lvl1pPr>
            <a:lvl2pPr>
              <a:defRPr sz="4950" b="1">
                <a:solidFill>
                  <a:srgbClr val="144B8E"/>
                </a:solidFill>
                <a:latin typeface="Aptos"/>
                <a:ea typeface="Aptos"/>
                <a:cs typeface="Aptos"/>
              </a:defRPr>
            </a:lvl2pPr>
            <a:lvl3pPr>
              <a:defRPr sz="4950" b="1">
                <a:solidFill>
                  <a:srgbClr val="144B8E"/>
                </a:solidFill>
                <a:latin typeface="Aptos"/>
                <a:ea typeface="Aptos"/>
                <a:cs typeface="Aptos"/>
              </a:defRPr>
            </a:lvl3pPr>
            <a:lvl4pPr>
              <a:defRPr sz="4950" b="1">
                <a:solidFill>
                  <a:srgbClr val="144B8E"/>
                </a:solidFill>
                <a:latin typeface="Aptos"/>
                <a:ea typeface="Aptos"/>
                <a:cs typeface="Aptos"/>
              </a:defRPr>
            </a:lvl4pPr>
            <a:lvl5pPr>
              <a:defRPr sz="4950" b="1">
                <a:solidFill>
                  <a:srgbClr val="144B8E"/>
                </a:solidFill>
                <a:latin typeface="Aptos"/>
                <a:ea typeface="Aptos"/>
                <a:cs typeface="Aptos"/>
              </a:defRPr>
            </a:lvl5pPr>
            <a:lvl6pPr>
              <a:defRPr sz="4950" b="1">
                <a:solidFill>
                  <a:srgbClr val="144B8E"/>
                </a:solidFill>
                <a:latin typeface="Aptos"/>
                <a:ea typeface="Aptos"/>
                <a:cs typeface="Aptos"/>
              </a:defRPr>
            </a:lvl6pPr>
            <a:lvl7pPr>
              <a:defRPr sz="4950" b="1">
                <a:solidFill>
                  <a:srgbClr val="144B8E"/>
                </a:solidFill>
                <a:latin typeface="Aptos"/>
                <a:ea typeface="Aptos"/>
                <a:cs typeface="Aptos"/>
              </a:defRPr>
            </a:lvl7pPr>
            <a:lvl8pPr>
              <a:defRPr sz="4950" b="1">
                <a:solidFill>
                  <a:srgbClr val="144B8E"/>
                </a:solidFill>
                <a:latin typeface="Aptos"/>
                <a:ea typeface="Aptos"/>
                <a:cs typeface="Aptos"/>
              </a:defRPr>
            </a:lvl8pPr>
            <a:lvl9pPr>
              <a:defRPr sz="4950" b="1">
                <a:solidFill>
                  <a:srgbClr val="144B8E"/>
                </a:solidFill>
                <a:latin typeface="Aptos"/>
                <a:ea typeface="Aptos"/>
                <a:cs typeface="Aptos"/>
              </a:defRPr>
            </a:lvl9pPr>
          </a:lstStyle>
          <a:p xmlns:a="http://schemas.openxmlformats.org/drawingml/2006/main">
            <a:pPr>
              <a:defRPr sz="4950" b="1">
                <a:solidFill>
                  <a:srgbClr val="144B8E"/>
                </a:solidFill>
                <a:latin typeface="Aptos"/>
                <a:ea typeface="Aptos"/>
                <a:cs typeface="Aptos"/>
              </a:defRPr>
            </a:pPr>
            <a:r>
              <a:rPr sz="4950" b="1">
                <a:solidFill>
                  <a:srgbClr val="144B8E"/>
                </a:solidFill>
                <a:latin typeface="Aptos"/>
                <a:ea typeface="Aptos"/>
                <a:cs typeface="Aptos"/>
              </a:rPr>
              <a:t>How do we learn?</a:t>
            </a:r>
          </a:p>
        </p:txBody>
      </p:sp>
      <p:sp>
        <p:nvSpPr>
          <p:cNvPr id="4" name="subtitle">
            <a:extLst xmlns:a="http://schemas.openxmlformats.org/drawingml/2006/main">
              <a:ext uri="{FF2B5EF4-FFF2-40B4-BE49-F238E27FC236}">
                <a16:creationId xmlns:a16="http://schemas.microsoft.com/office/drawing/2014/main" id="{36D40F64-8EB9-48F7-AD78-902A74C61D77}"/>
              </a:ext>
            </a:extLst>
          </p:cNvPr>
          <p:cNvSpPr>
            <a:spLocks xmlns:a="http://schemas.openxmlformats.org/drawingml/2006/main" noGrp="1"/>
          </p:cNvSpPr>
          <p:nvPr/>
        </p:nvSpPr>
        <p:spPr>
          <a:xfrm xmlns:a="http://schemas.openxmlformats.org/drawingml/2006/main">
            <a:off x="723900" y="3581400"/>
            <a:ext cx="1047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The Future Physician and the Journey to Knowledge</a:t>
            </a:r>
          </a:p>
        </p:txBody>
      </p:sp>
      <p:sp>
        <p:nvSpPr>
          <p:cNvPr id="5" name="speaker">
            <a:extLst xmlns:a="http://schemas.openxmlformats.org/drawingml/2006/main">
              <a:ext uri="{FF2B5EF4-FFF2-40B4-BE49-F238E27FC236}">
                <a16:creationId xmlns:a16="http://schemas.microsoft.com/office/drawing/2014/main" id="{FBA54562-E08C-4674-AAF5-9FFEF33E7C74}"/>
              </a:ext>
            </a:extLst>
          </p:cNvPr>
          <p:cNvSpPr>
            <a:spLocks xmlns:a="http://schemas.openxmlformats.org/drawingml/2006/main" noGrp="1"/>
          </p:cNvSpPr>
          <p:nvPr/>
        </p:nvSpPr>
        <p:spPr>
          <a:xfrm xmlns:a="http://schemas.openxmlformats.org/drawingml/2006/main">
            <a:off x="723900" y="5010150"/>
            <a:ext cx="10477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172B45"/>
                </a:solidFill>
                <a:latin typeface="Aptos"/>
                <a:ea typeface="Aptos"/>
                <a:cs typeface="Aptos"/>
              </a:defRPr>
            </a:defPPr>
            <a:lvl1pPr>
              <a:defRPr sz="2175" b="0">
                <a:solidFill>
                  <a:srgbClr val="172B45"/>
                </a:solidFill>
                <a:latin typeface="Aptos"/>
                <a:ea typeface="Aptos"/>
                <a:cs typeface="Aptos"/>
              </a:defRPr>
            </a:lvl1pPr>
            <a:lvl2pPr>
              <a:defRPr sz="2175" b="0">
                <a:solidFill>
                  <a:srgbClr val="172B45"/>
                </a:solidFill>
                <a:latin typeface="Aptos"/>
                <a:ea typeface="Aptos"/>
                <a:cs typeface="Aptos"/>
              </a:defRPr>
            </a:lvl2pPr>
            <a:lvl3pPr>
              <a:defRPr sz="2175" b="0">
                <a:solidFill>
                  <a:srgbClr val="172B45"/>
                </a:solidFill>
                <a:latin typeface="Aptos"/>
                <a:ea typeface="Aptos"/>
                <a:cs typeface="Aptos"/>
              </a:defRPr>
            </a:lvl3pPr>
            <a:lvl4pPr>
              <a:defRPr sz="2175" b="0">
                <a:solidFill>
                  <a:srgbClr val="172B45"/>
                </a:solidFill>
                <a:latin typeface="Aptos"/>
                <a:ea typeface="Aptos"/>
                <a:cs typeface="Aptos"/>
              </a:defRPr>
            </a:lvl4pPr>
            <a:lvl5pPr>
              <a:defRPr sz="2175" b="0">
                <a:solidFill>
                  <a:srgbClr val="172B45"/>
                </a:solidFill>
                <a:latin typeface="Aptos"/>
                <a:ea typeface="Aptos"/>
                <a:cs typeface="Aptos"/>
              </a:defRPr>
            </a:lvl5pPr>
            <a:lvl6pPr>
              <a:defRPr sz="2175" b="0">
                <a:solidFill>
                  <a:srgbClr val="172B45"/>
                </a:solidFill>
                <a:latin typeface="Aptos"/>
                <a:ea typeface="Aptos"/>
                <a:cs typeface="Aptos"/>
              </a:defRPr>
            </a:lvl6pPr>
            <a:lvl7pPr>
              <a:defRPr sz="2175" b="0">
                <a:solidFill>
                  <a:srgbClr val="172B45"/>
                </a:solidFill>
                <a:latin typeface="Aptos"/>
                <a:ea typeface="Aptos"/>
                <a:cs typeface="Aptos"/>
              </a:defRPr>
            </a:lvl7pPr>
            <a:lvl8pPr>
              <a:defRPr sz="2175" b="0">
                <a:solidFill>
                  <a:srgbClr val="172B45"/>
                </a:solidFill>
                <a:latin typeface="Aptos"/>
                <a:ea typeface="Aptos"/>
                <a:cs typeface="Aptos"/>
              </a:defRPr>
            </a:lvl8pPr>
            <a:lvl9pPr>
              <a:defRPr sz="2175" b="0">
                <a:solidFill>
                  <a:srgbClr val="172B45"/>
                </a:solidFill>
                <a:latin typeface="Aptos"/>
                <a:ea typeface="Aptos"/>
                <a:cs typeface="Aptos"/>
              </a:defRPr>
            </a:lvl9pPr>
          </a:lstStyle>
          <a:p xmlns:a="http://schemas.openxmlformats.org/drawingml/2006/main">
            <a:pPr>
              <a:defRPr sz="2175" b="0">
                <a:solidFill>
                  <a:srgbClr val="172B45"/>
                </a:solidFill>
                <a:latin typeface="Aptos"/>
                <a:ea typeface="Aptos"/>
                <a:cs typeface="Aptos"/>
              </a:defRPr>
            </a:pPr>
            <a:r>
              <a:rPr sz="2175" b="0">
                <a:solidFill>
                  <a:srgbClr val="172B45"/>
                </a:solidFill>
                <a:latin typeface="Aptos"/>
                <a:ea typeface="Aptos"/>
                <a:cs typeface="Aptos"/>
              </a:rPr>
              <a:t>Asst. Prof. Birsen Özdemir</a:t>
            </a:r>
          </a:p>
        </p:txBody>
      </p:sp>
      <p:sp>
        <p:nvSpPr>
          <p:cNvPr id="6" name="date">
            <a:extLst xmlns:a="http://schemas.openxmlformats.org/drawingml/2006/main">
              <a:ext uri="{FF2B5EF4-FFF2-40B4-BE49-F238E27FC236}">
                <a16:creationId xmlns:a16="http://schemas.microsoft.com/office/drawing/2014/main" id="{43F13F92-89C2-4120-A19A-56769CB42D2D}"/>
              </a:ext>
            </a:extLst>
          </p:cNvPr>
          <p:cNvSpPr>
            <a:spLocks xmlns:a="http://schemas.openxmlformats.org/drawingml/2006/main" noGrp="1"/>
          </p:cNvSpPr>
          <p:nvPr/>
        </p:nvSpPr>
        <p:spPr>
          <a:xfrm xmlns:a="http://schemas.openxmlformats.org/drawingml/2006/main">
            <a:off x="723900" y="5524500"/>
            <a:ext cx="10477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800" b="0">
                <a:solidFill>
                  <a:srgbClr val="48596D"/>
                </a:solidFill>
                <a:latin typeface="Aptos"/>
                <a:ea typeface="Aptos"/>
                <a:cs typeface="Aptos"/>
              </a:defRPr>
            </a:defPPr>
            <a:lvl1pPr>
              <a:defRPr sz="1800" b="0">
                <a:solidFill>
                  <a:srgbClr val="48596D"/>
                </a:solidFill>
                <a:latin typeface="Aptos"/>
                <a:ea typeface="Aptos"/>
                <a:cs typeface="Aptos"/>
              </a:defRPr>
            </a:lvl1pPr>
            <a:lvl2pPr>
              <a:defRPr sz="1800" b="0">
                <a:solidFill>
                  <a:srgbClr val="48596D"/>
                </a:solidFill>
                <a:latin typeface="Aptos"/>
                <a:ea typeface="Aptos"/>
                <a:cs typeface="Aptos"/>
              </a:defRPr>
            </a:lvl2pPr>
            <a:lvl3pPr>
              <a:defRPr sz="1800" b="0">
                <a:solidFill>
                  <a:srgbClr val="48596D"/>
                </a:solidFill>
                <a:latin typeface="Aptos"/>
                <a:ea typeface="Aptos"/>
                <a:cs typeface="Aptos"/>
              </a:defRPr>
            </a:lvl3pPr>
            <a:lvl4pPr>
              <a:defRPr sz="1800" b="0">
                <a:solidFill>
                  <a:srgbClr val="48596D"/>
                </a:solidFill>
                <a:latin typeface="Aptos"/>
                <a:ea typeface="Aptos"/>
                <a:cs typeface="Aptos"/>
              </a:defRPr>
            </a:lvl4pPr>
            <a:lvl5pPr>
              <a:defRPr sz="1800" b="0">
                <a:solidFill>
                  <a:srgbClr val="48596D"/>
                </a:solidFill>
                <a:latin typeface="Aptos"/>
                <a:ea typeface="Aptos"/>
                <a:cs typeface="Aptos"/>
              </a:defRPr>
            </a:lvl5pPr>
            <a:lvl6pPr>
              <a:defRPr sz="1800" b="0">
                <a:solidFill>
                  <a:srgbClr val="48596D"/>
                </a:solidFill>
                <a:latin typeface="Aptos"/>
                <a:ea typeface="Aptos"/>
                <a:cs typeface="Aptos"/>
              </a:defRPr>
            </a:lvl6pPr>
            <a:lvl7pPr>
              <a:defRPr sz="1800" b="0">
                <a:solidFill>
                  <a:srgbClr val="48596D"/>
                </a:solidFill>
                <a:latin typeface="Aptos"/>
                <a:ea typeface="Aptos"/>
                <a:cs typeface="Aptos"/>
              </a:defRPr>
            </a:lvl7pPr>
            <a:lvl8pPr>
              <a:defRPr sz="1800" b="0">
                <a:solidFill>
                  <a:srgbClr val="48596D"/>
                </a:solidFill>
                <a:latin typeface="Aptos"/>
                <a:ea typeface="Aptos"/>
                <a:cs typeface="Aptos"/>
              </a:defRPr>
            </a:lvl8pPr>
            <a:lvl9pPr>
              <a:defRPr sz="1800" b="0">
                <a:solidFill>
                  <a:srgbClr val="48596D"/>
                </a:solidFill>
                <a:latin typeface="Aptos"/>
                <a:ea typeface="Aptos"/>
                <a:cs typeface="Aptos"/>
              </a:defRPr>
            </a:lvl9pPr>
          </a:lstStyle>
          <a:p xmlns:a="http://schemas.openxmlformats.org/drawingml/2006/main">
            <a:pPr>
              <a:defRPr sz="1800" b="0">
                <a:solidFill>
                  <a:srgbClr val="48596D"/>
                </a:solidFill>
                <a:latin typeface="Aptos"/>
                <a:ea typeface="Aptos"/>
                <a:cs typeface="Aptos"/>
              </a:defRPr>
            </a:pPr>
            <a:r>
              <a:rPr sz="1800" b="0">
                <a:solidFill>
                  <a:srgbClr val="48596D"/>
                </a:solidFill>
                <a:latin typeface="Aptos"/>
                <a:ea typeface="Aptos"/>
                <a:cs typeface="Aptos"/>
              </a:rPr>
              <a:t>Year 1 Medicine · English edition</a:t>
            </a:r>
          </a:p>
        </p:txBody>
      </p:sp>
      <p:sp>
        <p:nvSpPr>
          <p:cNvPr id="7" name="number">
            <a:extLst xmlns:a="http://schemas.openxmlformats.org/drawingml/2006/main">
              <a:ext uri="{FF2B5EF4-FFF2-40B4-BE49-F238E27FC236}">
                <a16:creationId xmlns:a16="http://schemas.microsoft.com/office/drawing/2014/main" id="{C94B609C-FCE1-4989-8016-175688B77F15}"/>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01</a:t>
            </a:r>
          </a:p>
        </p:txBody>
      </p:sp>
    </p:spTree>
    <p:extLst>
      <p:ext uri="{BB962C8B-B14F-4D97-AF65-F5344CB8AC3E}">
        <p14:creationId xmlns:p14="http://schemas.microsoft.com/office/powerpoint/2010/main" val="99146946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78F51398-7599-4186-8B76-2F0F3755895A}"/>
              </a:ext>
            </a:extLst>
          </p:cNvPr>
          <p:cNvPicPr>
            <a:picLocks xmlns:a="http://schemas.openxmlformats.org/drawingml/2006/main" noChangeAspect="1"/>
          </p:cNvPicPr>
          <p:nvPr/>
        </p:nvPicPr>
        <p:blipFill>
          <a:blip xmlns:r="http://schemas.openxmlformats.org/officeDocument/2006/relationships" xmlns:a="http://schemas.openxmlformats.org/drawingml/2006/main" r:embed="Rc6f6f15298834148"/>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EF8BCCFC-72A9-4359-905A-214B84593978}"/>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How do I know I have learned?</a:t>
            </a:r>
          </a:p>
        </p:txBody>
      </p:sp>
      <p:sp>
        <p:nvSpPr>
          <p:cNvPr id="3" name="body-0">
            <a:extLst xmlns:a="http://schemas.openxmlformats.org/drawingml/2006/main">
              <a:ext uri="{FF2B5EF4-FFF2-40B4-BE49-F238E27FC236}">
                <a16:creationId xmlns:a16="http://schemas.microsoft.com/office/drawing/2014/main" id="{0B7C729D-433B-440F-A95F-A6D58D93CB35}"/>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Rereading a topic makes it feel familiar.</a:t>
            </a:r>
          </a:p>
        </p:txBody>
      </p:sp>
      <p:sp>
        <p:nvSpPr>
          <p:cNvPr id="4" name="body-1">
            <a:extLst xmlns:a="http://schemas.openxmlformats.org/drawingml/2006/main">
              <a:ext uri="{FF2B5EF4-FFF2-40B4-BE49-F238E27FC236}">
                <a16:creationId xmlns:a16="http://schemas.microsoft.com/office/drawing/2014/main" id="{87727348-CCAC-407C-B8D4-481B6CF72A4C}"/>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Can I explain it with my notes closed?</a:t>
            </a:r>
          </a:p>
        </p:txBody>
      </p:sp>
      <p:sp>
        <p:nvSpPr>
          <p:cNvPr id="5" name="body-2">
            <a:extLst xmlns:a="http://schemas.openxmlformats.org/drawingml/2006/main">
              <a:ext uri="{FF2B5EF4-FFF2-40B4-BE49-F238E27FC236}">
                <a16:creationId xmlns:a16="http://schemas.microsoft.com/office/drawing/2014/main" id="{DF4FD8EE-F275-4465-89CD-5CB9F97EB459}"/>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Can I use it in a new example?</a:t>
            </a:r>
          </a:p>
        </p:txBody>
      </p:sp>
      <p:sp>
        <p:nvSpPr>
          <p:cNvPr id="6" name="foot">
            <a:extLst xmlns:a="http://schemas.openxmlformats.org/drawingml/2006/main">
              <a:ext uri="{FF2B5EF4-FFF2-40B4-BE49-F238E27FC236}">
                <a16:creationId xmlns:a16="http://schemas.microsoft.com/office/drawing/2014/main" id="{0C737C38-64F7-409F-85B7-99A8E8B4F9A1}"/>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K5</a:t>
            </a:r>
          </a:p>
        </p:txBody>
      </p:sp>
      <p:sp>
        <p:nvSpPr>
          <p:cNvPr id="7" name="number">
            <a:extLst xmlns:a="http://schemas.openxmlformats.org/drawingml/2006/main">
              <a:ext uri="{FF2B5EF4-FFF2-40B4-BE49-F238E27FC236}">
                <a16:creationId xmlns:a16="http://schemas.microsoft.com/office/drawing/2014/main" id="{043FF983-0D4A-44F8-BBE2-AFDFAA55BA7B}"/>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02</a:t>
            </a:r>
          </a:p>
        </p:txBody>
      </p:sp>
    </p:spTree>
    <p:extLst>
      <p:ext uri="{BB962C8B-B14F-4D97-AF65-F5344CB8AC3E}">
        <p14:creationId xmlns:p14="http://schemas.microsoft.com/office/powerpoint/2010/main" val="214172365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26826A2-EB59-4B23-9D40-E843A69DEA38}"/>
              </a:ext>
            </a:extLst>
          </p:cNvPr>
          <p:cNvPicPr>
            <a:picLocks xmlns:a="http://schemas.openxmlformats.org/drawingml/2006/main" noChangeAspect="1"/>
          </p:cNvPicPr>
          <p:nvPr/>
        </p:nvPicPr>
        <p:blipFill>
          <a:blip xmlns:r="http://schemas.openxmlformats.org/officeDocument/2006/relationships" xmlns:a="http://schemas.openxmlformats.org/drawingml/2006/main" r:embed="R61514fcd6a6144ea"/>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ACE6E731-E3C8-4CDD-925F-A82B0FB3548D}"/>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Today’s learning outcomes</a:t>
            </a:r>
          </a:p>
        </p:txBody>
      </p:sp>
      <p:sp>
        <p:nvSpPr>
          <p:cNvPr id="3" name="body-0">
            <a:extLst xmlns:a="http://schemas.openxmlformats.org/drawingml/2006/main">
              <a:ext uri="{FF2B5EF4-FFF2-40B4-BE49-F238E27FC236}">
                <a16:creationId xmlns:a16="http://schemas.microsoft.com/office/drawing/2014/main" id="{424C8657-A71B-4932-8A98-D8384420B938}"/>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Choose a learning method and explain why it fits.</a:t>
            </a:r>
          </a:p>
        </p:txBody>
      </p:sp>
      <p:sp>
        <p:nvSpPr>
          <p:cNvPr id="4" name="body-1">
            <a:extLst xmlns:a="http://schemas.openxmlformats.org/drawingml/2006/main">
              <a:ext uri="{FF2B5EF4-FFF2-40B4-BE49-F238E27FC236}">
                <a16:creationId xmlns:a16="http://schemas.microsoft.com/office/drawing/2014/main" id="{86D965AF-F391-4ED5-A6D4-3E031C964A37}"/>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Check an AI response against a source.</a:t>
            </a:r>
          </a:p>
        </p:txBody>
      </p:sp>
      <p:sp>
        <p:nvSpPr>
          <p:cNvPr id="5" name="body-2">
            <a:extLst xmlns:a="http://schemas.openxmlformats.org/drawingml/2006/main">
              <a:ext uri="{FF2B5EF4-FFF2-40B4-BE49-F238E27FC236}">
                <a16:creationId xmlns:a16="http://schemas.microsoft.com/office/drawing/2014/main" id="{0BB13D6C-66B3-4B40-B6D7-8E69D6855FB6}"/>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Explain my responsibility and the support I need.</a:t>
            </a:r>
          </a:p>
        </p:txBody>
      </p:sp>
      <p:sp>
        <p:nvSpPr>
          <p:cNvPr id="6" name="foot">
            <a:extLst xmlns:a="http://schemas.openxmlformats.org/drawingml/2006/main">
              <a:ext uri="{FF2B5EF4-FFF2-40B4-BE49-F238E27FC236}">
                <a16:creationId xmlns:a16="http://schemas.microsoft.com/office/drawing/2014/main" id="{EBC00B89-F7B8-4F43-B311-273B37174E73}"/>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a:t>
            </a:r>
          </a:p>
        </p:txBody>
      </p:sp>
      <p:sp>
        <p:nvSpPr>
          <p:cNvPr id="7" name="number">
            <a:extLst xmlns:a="http://schemas.openxmlformats.org/drawingml/2006/main">
              <a:ext uri="{FF2B5EF4-FFF2-40B4-BE49-F238E27FC236}">
                <a16:creationId xmlns:a16="http://schemas.microsoft.com/office/drawing/2014/main" id="{A67A2BEC-9BEE-4659-9566-71C6B7CC4BF5}"/>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03</a:t>
            </a:r>
          </a:p>
        </p:txBody>
      </p:sp>
    </p:spTree>
    <p:extLst>
      <p:ext uri="{BB962C8B-B14F-4D97-AF65-F5344CB8AC3E}">
        <p14:creationId xmlns:p14="http://schemas.microsoft.com/office/powerpoint/2010/main" val="41321771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3F8F9B09-17FC-4DF7-8DFF-5C26231F45EF}"/>
              </a:ext>
            </a:extLst>
          </p:cNvPr>
          <p:cNvPicPr>
            <a:picLocks xmlns:a="http://schemas.openxmlformats.org/drawingml/2006/main" noChangeAspect="1"/>
          </p:cNvPicPr>
          <p:nvPr/>
        </p:nvPicPr>
        <p:blipFill>
          <a:blip xmlns:r="http://schemas.openxmlformats.org/officeDocument/2006/relationships" xmlns:a="http://schemas.openxmlformats.org/drawingml/2006/main" r:embed="R389642cd623342ec"/>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9BB35365-F0A8-4B76-ADBB-D3AD9BD3C5CB}"/>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Student-centred medical education</a:t>
            </a:r>
          </a:p>
        </p:txBody>
      </p:sp>
      <p:sp>
        <p:nvSpPr>
          <p:cNvPr id="3" name="body-0">
            <a:extLst xmlns:a="http://schemas.openxmlformats.org/drawingml/2006/main">
              <a:ext uri="{FF2B5EF4-FFF2-40B4-BE49-F238E27FC236}">
                <a16:creationId xmlns:a16="http://schemas.microsoft.com/office/drawing/2014/main" id="{4234D98A-30C4-4574-89E3-D9D941BA92A9}"/>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The learner explains and justifies decisions.</a:t>
            </a:r>
          </a:p>
        </p:txBody>
      </p:sp>
      <p:sp>
        <p:nvSpPr>
          <p:cNvPr id="4" name="body-1">
            <a:extLst xmlns:a="http://schemas.openxmlformats.org/drawingml/2006/main">
              <a:ext uri="{FF2B5EF4-FFF2-40B4-BE49-F238E27FC236}">
                <a16:creationId xmlns:a16="http://schemas.microsoft.com/office/drawing/2014/main" id="{90F8FB8D-DBFC-4E4F-B686-192A8F8FE0D4}"/>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The teacher makes goals and feedback explicit.</a:t>
            </a:r>
          </a:p>
        </p:txBody>
      </p:sp>
      <p:sp>
        <p:nvSpPr>
          <p:cNvPr id="5" name="body-2">
            <a:extLst xmlns:a="http://schemas.openxmlformats.org/drawingml/2006/main">
              <a:ext uri="{FF2B5EF4-FFF2-40B4-BE49-F238E27FC236}">
                <a16:creationId xmlns:a16="http://schemas.microsoft.com/office/drawing/2014/main" id="{8EBE691C-E740-4C48-9077-FC4795B8FD5D}"/>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The medical school provides safe, accessible conditions.</a:t>
            </a:r>
          </a:p>
        </p:txBody>
      </p:sp>
      <p:sp>
        <p:nvSpPr>
          <p:cNvPr id="6" name="foot">
            <a:extLst xmlns:a="http://schemas.openxmlformats.org/drawingml/2006/main">
              <a:ext uri="{FF2B5EF4-FFF2-40B4-BE49-F238E27FC236}">
                <a16:creationId xmlns:a16="http://schemas.microsoft.com/office/drawing/2014/main" id="{F085CEBB-B47F-42A7-A5C0-EEDAC321DF05}"/>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K2</a:t>
            </a:r>
          </a:p>
        </p:txBody>
      </p:sp>
      <p:sp>
        <p:nvSpPr>
          <p:cNvPr id="7" name="number">
            <a:extLst xmlns:a="http://schemas.openxmlformats.org/drawingml/2006/main">
              <a:ext uri="{FF2B5EF4-FFF2-40B4-BE49-F238E27FC236}">
                <a16:creationId xmlns:a16="http://schemas.microsoft.com/office/drawing/2014/main" id="{EE12BFF2-1DC5-4307-A0F4-CD382EA042DE}"/>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04</a:t>
            </a:r>
          </a:p>
        </p:txBody>
      </p:sp>
    </p:spTree>
    <p:extLst>
      <p:ext uri="{BB962C8B-B14F-4D97-AF65-F5344CB8AC3E}">
        <p14:creationId xmlns:p14="http://schemas.microsoft.com/office/powerpoint/2010/main" val="145010109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4453843F-6EA3-4938-A5C9-FEACAAF84821}"/>
              </a:ext>
            </a:extLst>
          </p:cNvPr>
          <p:cNvPicPr>
            <a:picLocks xmlns:a="http://schemas.openxmlformats.org/drawingml/2006/main" noChangeAspect="1"/>
          </p:cNvPicPr>
          <p:nvPr/>
        </p:nvPicPr>
        <p:blipFill>
          <a:blip xmlns:r="http://schemas.openxmlformats.org/officeDocument/2006/relationships" xmlns:a="http://schemas.openxmlformats.org/drawingml/2006/main" r:embed="R31a6a22e20f84963"/>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3449C4B5-4EB7-4714-9767-5908E5579CEC}"/>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Learning theories</a:t>
            </a:r>
          </a:p>
        </p:txBody>
      </p:sp>
      <p:graphicFrame>
        <p:nvGraphicFramePr>
          <p:cNvPr id="3" name="">
            <a:extLst xmlns:a="http://schemas.openxmlformats.org/drawingml/2006/main">
              <a:ext uri="{FF2B5EF4-FFF2-40B4-BE49-F238E27FC236}">
                <a16:creationId xmlns:a16="http://schemas.microsoft.com/office/drawing/2014/main" id="{BF1F4C7B-A67D-4F33-98FD-1D704981ECC1}"/>
              </a:ext>
            </a:extLst>
          </p:cNvPr>
          <p:cNvGraphicFramePr/>
          <p:nvPr/>
        </p:nvGraphicFramePr>
        <p:xfrm>
          <a:off xmlns:a="http://schemas.openxmlformats.org/drawingml/2006/main" x="666750" y="1771650"/>
          <a:ext xmlns:a="http://schemas.openxmlformats.org/drawingml/2006/main" cx="10858500" cy="3619500"/>
        </p:xfrm>
        <a:graphic xmlns:a="http://schemas.openxmlformats.org/drawingml/2006/main">
          <a:graphicData uri="http://schemas.openxmlformats.org/drawingml/2006/table">
            <a:tbl>
              <a:tblPr/>
              <a:tblGrid>
                <a:gridCol w="2333625"/>
                <a:gridCol w="3905250"/>
                <a:gridCol w="4619625"/>
              </a:tblGrid>
              <a:tr h="723900">
                <a:tc>
                  <a:txBody>
                    <a:bodyPr wrap="square" lIns="123825" tIns="95250" rIns="123825" bIns="95250">
                      <a:noAutofit/>
                    </a:bodyPr>
                    <a:lstStyle/>
                    <a:p>
                      <a:r>
                        <a:rPr sz="1800" b="1">
                          <a:solidFill>
                            <a:srgbClr val="FFFFFF"/>
                          </a:solidFill>
                          <a:latin typeface="Aptos"/>
                          <a:ea typeface="Aptos"/>
                          <a:cs typeface="Aptos"/>
                        </a:rPr>
                        <a:t>Approach</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Focus</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Example in this lesson</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Behaviourist</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Observable response and feedback</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Short question, correction, another attempt</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Cognitive</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Attention, memory and organisation</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Small steps, worked example, retrieval</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Constructivist</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Building meaning from prior knowledge</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Connecting and explaining concepts</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Social learning</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Observation and interaction</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Hearing and discussing a peer’s reasoning</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4" name="foot">
            <a:extLst xmlns:a="http://schemas.openxmlformats.org/drawingml/2006/main">
              <a:ext uri="{FF2B5EF4-FFF2-40B4-BE49-F238E27FC236}">
                <a16:creationId xmlns:a16="http://schemas.microsoft.com/office/drawing/2014/main" id="{60D621F3-2C97-4172-9481-E3EDC645D9F7}"/>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K3</a:t>
            </a:r>
          </a:p>
        </p:txBody>
      </p:sp>
      <p:sp>
        <p:nvSpPr>
          <p:cNvPr id="5" name="number">
            <a:extLst xmlns:a="http://schemas.openxmlformats.org/drawingml/2006/main">
              <a:ext uri="{FF2B5EF4-FFF2-40B4-BE49-F238E27FC236}">
                <a16:creationId xmlns:a16="http://schemas.microsoft.com/office/drawing/2014/main" id="{12ABBDC8-4F15-4413-9EEB-09CA7205DCDA}"/>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05</a:t>
            </a:r>
          </a:p>
        </p:txBody>
      </p:sp>
    </p:spTree>
    <p:extLst>
      <p:ext uri="{BB962C8B-B14F-4D97-AF65-F5344CB8AC3E}">
        <p14:creationId xmlns:p14="http://schemas.microsoft.com/office/powerpoint/2010/main" val="12691291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8F2F71C-49E3-47D3-8686-A73A9D3D9C3B}"/>
              </a:ext>
            </a:extLst>
          </p:cNvPr>
          <p:cNvPicPr>
            <a:picLocks xmlns:a="http://schemas.openxmlformats.org/drawingml/2006/main" noChangeAspect="1"/>
          </p:cNvPicPr>
          <p:nvPr/>
        </p:nvPicPr>
        <p:blipFill>
          <a:blip xmlns:r="http://schemas.openxmlformats.org/officeDocument/2006/relationships" xmlns:a="http://schemas.openxmlformats.org/drawingml/2006/main" r:embed="R43aec24f71e54c0c"/>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481CAF1E-6980-4D55-953E-34DBFB919A2F}"/>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Behaviourist approach</a:t>
            </a:r>
          </a:p>
        </p:txBody>
      </p:sp>
      <p:sp>
        <p:nvSpPr>
          <p:cNvPr id="3" name="body-0">
            <a:extLst xmlns:a="http://schemas.openxmlformats.org/drawingml/2006/main">
              <a:ext uri="{FF2B5EF4-FFF2-40B4-BE49-F238E27FC236}">
                <a16:creationId xmlns:a16="http://schemas.microsoft.com/office/drawing/2014/main" id="{DF231D16-37EA-4D97-A7FB-D1BFA47DC435}"/>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A clear task and an observable response</a:t>
            </a:r>
          </a:p>
        </p:txBody>
      </p:sp>
      <p:sp>
        <p:nvSpPr>
          <p:cNvPr id="4" name="body-1">
            <a:extLst xmlns:a="http://schemas.openxmlformats.org/drawingml/2006/main">
              <a:ext uri="{FF2B5EF4-FFF2-40B4-BE49-F238E27FC236}">
                <a16:creationId xmlns:a16="http://schemas.microsoft.com/office/drawing/2014/main" id="{6E3D3761-18E3-4B59-B065-ACAA9D89572C}"/>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Timely, specific feedback</a:t>
            </a:r>
          </a:p>
        </p:txBody>
      </p:sp>
      <p:sp>
        <p:nvSpPr>
          <p:cNvPr id="5" name="body-2">
            <a:extLst xmlns:a="http://schemas.openxmlformats.org/drawingml/2006/main">
              <a:ext uri="{FF2B5EF4-FFF2-40B4-BE49-F238E27FC236}">
                <a16:creationId xmlns:a16="http://schemas.microsoft.com/office/drawing/2014/main" id="{C2ADEE54-1759-4853-ABA3-6DA9A6E57078}"/>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Another attempt after correction</a:t>
            </a:r>
          </a:p>
        </p:txBody>
      </p:sp>
      <p:sp>
        <p:nvSpPr>
          <p:cNvPr id="6" name="foot">
            <a:extLst xmlns:a="http://schemas.openxmlformats.org/drawingml/2006/main">
              <a:ext uri="{FF2B5EF4-FFF2-40B4-BE49-F238E27FC236}">
                <a16:creationId xmlns:a16="http://schemas.microsoft.com/office/drawing/2014/main" id="{5DC4E7C7-4A1A-48C8-B5AB-73673B50AA67}"/>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K3</a:t>
            </a:r>
          </a:p>
        </p:txBody>
      </p:sp>
      <p:sp>
        <p:nvSpPr>
          <p:cNvPr id="7" name="number">
            <a:extLst xmlns:a="http://schemas.openxmlformats.org/drawingml/2006/main">
              <a:ext uri="{FF2B5EF4-FFF2-40B4-BE49-F238E27FC236}">
                <a16:creationId xmlns:a16="http://schemas.microsoft.com/office/drawing/2014/main" id="{E225BDE9-75C7-4BDE-943B-436ED5B04C7C}"/>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06</a:t>
            </a:r>
          </a:p>
        </p:txBody>
      </p:sp>
    </p:spTree>
    <p:extLst>
      <p:ext uri="{BB962C8B-B14F-4D97-AF65-F5344CB8AC3E}">
        <p14:creationId xmlns:p14="http://schemas.microsoft.com/office/powerpoint/2010/main" val="67310283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AEEAB2B-8819-42F1-AF2F-07F1F03FFA56}"/>
              </a:ext>
            </a:extLst>
          </p:cNvPr>
          <p:cNvPicPr>
            <a:picLocks xmlns:a="http://schemas.openxmlformats.org/drawingml/2006/main" noChangeAspect="1"/>
          </p:cNvPicPr>
          <p:nvPr/>
        </p:nvPicPr>
        <p:blipFill>
          <a:blip xmlns:r="http://schemas.openxmlformats.org/officeDocument/2006/relationships" xmlns:a="http://schemas.openxmlformats.org/drawingml/2006/main" r:embed="Rbca37a263a964220"/>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97703189-965A-4A92-B568-4D59B3879D70}"/>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Cognitive approach</a:t>
            </a:r>
          </a:p>
        </p:txBody>
      </p:sp>
      <p:sp>
        <p:nvSpPr>
          <p:cNvPr id="3" name="body-0">
            <a:extLst xmlns:a="http://schemas.openxmlformats.org/drawingml/2006/main">
              <a:ext uri="{FF2B5EF4-FFF2-40B4-BE49-F238E27FC236}">
                <a16:creationId xmlns:a16="http://schemas.microsoft.com/office/drawing/2014/main" id="{3256D00B-A1A7-422B-B37B-9E6FFDB916D5}"/>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Prior knowledge and attention affect learning.</a:t>
            </a:r>
          </a:p>
        </p:txBody>
      </p:sp>
      <p:sp>
        <p:nvSpPr>
          <p:cNvPr id="4" name="body-1">
            <a:extLst xmlns:a="http://schemas.openxmlformats.org/drawingml/2006/main">
              <a:ext uri="{FF2B5EF4-FFF2-40B4-BE49-F238E27FC236}">
                <a16:creationId xmlns:a16="http://schemas.microsoft.com/office/drawing/2014/main" id="{88C93598-8581-4FCD-BC83-7BB64FD1C0CA}"/>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New material can be divided into meaningful steps.</a:t>
            </a:r>
          </a:p>
        </p:txBody>
      </p:sp>
      <p:sp>
        <p:nvSpPr>
          <p:cNvPr id="5" name="body-2">
            <a:extLst xmlns:a="http://schemas.openxmlformats.org/drawingml/2006/main">
              <a:ext uri="{FF2B5EF4-FFF2-40B4-BE49-F238E27FC236}">
                <a16:creationId xmlns:a16="http://schemas.microsoft.com/office/drawing/2014/main" id="{DB111015-4D8A-4431-834E-A599C75F4F03}"/>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The learner studies an example, then explains it.</a:t>
            </a:r>
          </a:p>
        </p:txBody>
      </p:sp>
      <p:sp>
        <p:nvSpPr>
          <p:cNvPr id="6" name="foot">
            <a:extLst xmlns:a="http://schemas.openxmlformats.org/drawingml/2006/main">
              <a:ext uri="{FF2B5EF4-FFF2-40B4-BE49-F238E27FC236}">
                <a16:creationId xmlns:a16="http://schemas.microsoft.com/office/drawing/2014/main" id="{B985F030-785A-483B-8DF6-AC99D1186C96}"/>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K3, K6</a:t>
            </a:r>
          </a:p>
        </p:txBody>
      </p:sp>
      <p:sp>
        <p:nvSpPr>
          <p:cNvPr id="7" name="number">
            <a:extLst xmlns:a="http://schemas.openxmlformats.org/drawingml/2006/main">
              <a:ext uri="{FF2B5EF4-FFF2-40B4-BE49-F238E27FC236}">
                <a16:creationId xmlns:a16="http://schemas.microsoft.com/office/drawing/2014/main" id="{AB34C07E-A60B-473C-9BDA-A2C0B1B5B6FB}"/>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07</a:t>
            </a:r>
          </a:p>
        </p:txBody>
      </p:sp>
    </p:spTree>
    <p:extLst>
      <p:ext uri="{BB962C8B-B14F-4D97-AF65-F5344CB8AC3E}">
        <p14:creationId xmlns:p14="http://schemas.microsoft.com/office/powerpoint/2010/main" val="67804315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9248E12F-AEEF-4421-9A94-BF57352AFFF5}"/>
              </a:ext>
            </a:extLst>
          </p:cNvPr>
          <p:cNvPicPr>
            <a:picLocks xmlns:a="http://schemas.openxmlformats.org/drawingml/2006/main" noChangeAspect="1"/>
          </p:cNvPicPr>
          <p:nvPr/>
        </p:nvPicPr>
        <p:blipFill>
          <a:blip xmlns:r="http://schemas.openxmlformats.org/officeDocument/2006/relationships" xmlns:a="http://schemas.openxmlformats.org/drawingml/2006/main" r:embed="Ra955ffaf4e0c43aa"/>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0D6C3EE8-5631-48B1-9321-A49EE02AB415}"/>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Constructivist approach</a:t>
            </a:r>
          </a:p>
        </p:txBody>
      </p:sp>
      <p:sp>
        <p:nvSpPr>
          <p:cNvPr id="3" name="body-0">
            <a:extLst xmlns:a="http://schemas.openxmlformats.org/drawingml/2006/main">
              <a:ext uri="{FF2B5EF4-FFF2-40B4-BE49-F238E27FC236}">
                <a16:creationId xmlns:a16="http://schemas.microsoft.com/office/drawing/2014/main" id="{B3A36822-B55E-47FB-95DF-F0FFD55E270D}"/>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New knowledge gains meaning through prior knowledge.</a:t>
            </a:r>
          </a:p>
        </p:txBody>
      </p:sp>
      <p:sp>
        <p:nvSpPr>
          <p:cNvPr id="4" name="body-1">
            <a:extLst xmlns:a="http://schemas.openxmlformats.org/drawingml/2006/main">
              <a:ext uri="{FF2B5EF4-FFF2-40B4-BE49-F238E27FC236}">
                <a16:creationId xmlns:a16="http://schemas.microsoft.com/office/drawing/2014/main" id="{7CA1D8AA-77BB-4EB6-9720-780E70894A61}"/>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The learner’s initial explanation becomes visible.</a:t>
            </a:r>
          </a:p>
        </p:txBody>
      </p:sp>
      <p:sp>
        <p:nvSpPr>
          <p:cNvPr id="5" name="body-2">
            <a:extLst xmlns:a="http://schemas.openxmlformats.org/drawingml/2006/main">
              <a:ext uri="{FF2B5EF4-FFF2-40B4-BE49-F238E27FC236}">
                <a16:creationId xmlns:a16="http://schemas.microsoft.com/office/drawing/2014/main" id="{0560D446-0326-417C-BFC5-8D5536B98D0C}"/>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Sources and feedback help revise the explanation.</a:t>
            </a:r>
          </a:p>
        </p:txBody>
      </p:sp>
      <p:sp>
        <p:nvSpPr>
          <p:cNvPr id="6" name="foot">
            <a:extLst xmlns:a="http://schemas.openxmlformats.org/drawingml/2006/main">
              <a:ext uri="{FF2B5EF4-FFF2-40B4-BE49-F238E27FC236}">
                <a16:creationId xmlns:a16="http://schemas.microsoft.com/office/drawing/2014/main" id="{D5BFA049-F24A-4073-9A38-BC0A3B409C8B}"/>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K3</a:t>
            </a:r>
          </a:p>
        </p:txBody>
      </p:sp>
      <p:sp>
        <p:nvSpPr>
          <p:cNvPr id="7" name="number">
            <a:extLst xmlns:a="http://schemas.openxmlformats.org/drawingml/2006/main">
              <a:ext uri="{FF2B5EF4-FFF2-40B4-BE49-F238E27FC236}">
                <a16:creationId xmlns:a16="http://schemas.microsoft.com/office/drawing/2014/main" id="{C1863926-3F6C-4774-AA4C-E42EFCE7B24B}"/>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08</a:t>
            </a:r>
          </a:p>
        </p:txBody>
      </p:sp>
    </p:spTree>
    <p:extLst>
      <p:ext uri="{BB962C8B-B14F-4D97-AF65-F5344CB8AC3E}">
        <p14:creationId xmlns:p14="http://schemas.microsoft.com/office/powerpoint/2010/main" val="57040006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BA0B1591-7850-4D90-BB86-464625131DE9}"/>
              </a:ext>
            </a:extLst>
          </p:cNvPr>
          <p:cNvPicPr>
            <a:picLocks xmlns:a="http://schemas.openxmlformats.org/drawingml/2006/main" noChangeAspect="1"/>
          </p:cNvPicPr>
          <p:nvPr/>
        </p:nvPicPr>
        <p:blipFill>
          <a:blip xmlns:r="http://schemas.openxmlformats.org/officeDocument/2006/relationships" xmlns:a="http://schemas.openxmlformats.org/drawingml/2006/main" r:embed="R1d91eae769b1424f"/>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F0CB3E42-BF6E-406A-8B15-C21474EFCFA2}"/>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Social learning</a:t>
            </a:r>
          </a:p>
        </p:txBody>
      </p:sp>
      <p:sp>
        <p:nvSpPr>
          <p:cNvPr id="3" name="body-0">
            <a:extLst xmlns:a="http://schemas.openxmlformats.org/drawingml/2006/main">
              <a:ext uri="{FF2B5EF4-FFF2-40B4-BE49-F238E27FC236}">
                <a16:creationId xmlns:a16="http://schemas.microsoft.com/office/drawing/2014/main" id="{39828D9B-1C2E-4142-8021-6FF9BD119742}"/>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Observe a peer’s solution and reasoning.</a:t>
            </a:r>
          </a:p>
        </p:txBody>
      </p:sp>
      <p:sp>
        <p:nvSpPr>
          <p:cNvPr id="4" name="body-1">
            <a:extLst xmlns:a="http://schemas.openxmlformats.org/drawingml/2006/main">
              <a:ext uri="{FF2B5EF4-FFF2-40B4-BE49-F238E27FC236}">
                <a16:creationId xmlns:a16="http://schemas.microsoft.com/office/drawing/2014/main" id="{943C4764-E7C1-46C5-9A87-7E2256F48879}"/>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Make my explanation understandable to someone else.</a:t>
            </a:r>
          </a:p>
        </p:txBody>
      </p:sp>
      <p:sp>
        <p:nvSpPr>
          <p:cNvPr id="5" name="body-2">
            <a:extLst xmlns:a="http://schemas.openxmlformats.org/drawingml/2006/main">
              <a:ext uri="{FF2B5EF4-FFF2-40B4-BE49-F238E27FC236}">
                <a16:creationId xmlns:a16="http://schemas.microsoft.com/office/drawing/2014/main" id="{E57C6083-A03E-4E3A-835A-1B496A976EFD}"/>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Listen to a challenge and reconsider my reasoning.</a:t>
            </a:r>
          </a:p>
        </p:txBody>
      </p:sp>
      <p:sp>
        <p:nvSpPr>
          <p:cNvPr id="6" name="foot">
            <a:extLst xmlns:a="http://schemas.openxmlformats.org/drawingml/2006/main">
              <a:ext uri="{FF2B5EF4-FFF2-40B4-BE49-F238E27FC236}">
                <a16:creationId xmlns:a16="http://schemas.microsoft.com/office/drawing/2014/main" id="{FE28034D-F7AB-4CC8-9836-BC66EAFA6193}"/>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K3</a:t>
            </a:r>
          </a:p>
        </p:txBody>
      </p:sp>
      <p:sp>
        <p:nvSpPr>
          <p:cNvPr id="7" name="number">
            <a:extLst xmlns:a="http://schemas.openxmlformats.org/drawingml/2006/main">
              <a:ext uri="{FF2B5EF4-FFF2-40B4-BE49-F238E27FC236}">
                <a16:creationId xmlns:a16="http://schemas.microsoft.com/office/drawing/2014/main" id="{D45D07F6-0AE1-44E4-8648-DAC286A682A4}"/>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09</a:t>
            </a:r>
          </a:p>
        </p:txBody>
      </p:sp>
    </p:spTree>
    <p:extLst>
      <p:ext uri="{BB962C8B-B14F-4D97-AF65-F5344CB8AC3E}">
        <p14:creationId xmlns:p14="http://schemas.microsoft.com/office/powerpoint/2010/main" val="108500289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B9D120A-47BC-4205-BCF7-A013C2EF2307}"/>
              </a:ext>
            </a:extLst>
          </p:cNvPr>
          <p:cNvPicPr>
            <a:picLocks xmlns:a="http://schemas.openxmlformats.org/drawingml/2006/main" noChangeAspect="1"/>
          </p:cNvPicPr>
          <p:nvPr/>
        </p:nvPicPr>
        <p:blipFill>
          <a:blip xmlns:r="http://schemas.openxmlformats.org/officeDocument/2006/relationships" xmlns:a="http://schemas.openxmlformats.org/drawingml/2006/main" r:embed="Rffd13a15c5234cf9"/>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97A6CFDA-D36C-4451-A29B-8E8BFDAEB243}"/>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Learning preferences and evidence</a:t>
            </a:r>
          </a:p>
        </p:txBody>
      </p:sp>
      <p:sp>
        <p:nvSpPr>
          <p:cNvPr id="3" name="body-0">
            <a:extLst xmlns:a="http://schemas.openxmlformats.org/drawingml/2006/main">
              <a:ext uri="{FF2B5EF4-FFF2-40B4-BE49-F238E27FC236}">
                <a16:creationId xmlns:a16="http://schemas.microsoft.com/office/drawing/2014/main" id="{C4E0852B-BFEC-4779-9489-0E547C789B9C}"/>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I may prefer visual or spoken explanations.</a:t>
            </a:r>
          </a:p>
        </p:txBody>
      </p:sp>
      <p:sp>
        <p:nvSpPr>
          <p:cNvPr id="4" name="body-1">
            <a:extLst xmlns:a="http://schemas.openxmlformats.org/drawingml/2006/main">
              <a:ext uri="{FF2B5EF4-FFF2-40B4-BE49-F238E27FC236}">
                <a16:creationId xmlns:a16="http://schemas.microsoft.com/office/drawing/2014/main" id="{BDD95DF7-848F-4BBD-B65E-110435F995A8}"/>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A preference does not define a fixed learner type.</a:t>
            </a:r>
          </a:p>
        </p:txBody>
      </p:sp>
      <p:sp>
        <p:nvSpPr>
          <p:cNvPr id="5" name="body-2">
            <a:extLst xmlns:a="http://schemas.openxmlformats.org/drawingml/2006/main">
              <a:ext uri="{FF2B5EF4-FFF2-40B4-BE49-F238E27FC236}">
                <a16:creationId xmlns:a16="http://schemas.microsoft.com/office/drawing/2014/main" id="{B9DE2AE4-40A2-48A5-8442-A1625CAED302}"/>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I choose methods for the goal, prior knowledge and access needs.</a:t>
            </a:r>
          </a:p>
        </p:txBody>
      </p:sp>
      <p:sp>
        <p:nvSpPr>
          <p:cNvPr id="6" name="foot">
            <a:extLst xmlns:a="http://schemas.openxmlformats.org/drawingml/2006/main">
              <a:ext uri="{FF2B5EF4-FFF2-40B4-BE49-F238E27FC236}">
                <a16:creationId xmlns:a16="http://schemas.microsoft.com/office/drawing/2014/main" id="{C1E064B3-CEF2-4FCE-A5CC-8253E25D5947}"/>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K4</a:t>
            </a:r>
          </a:p>
        </p:txBody>
      </p:sp>
      <p:sp>
        <p:nvSpPr>
          <p:cNvPr id="7" name="number">
            <a:extLst xmlns:a="http://schemas.openxmlformats.org/drawingml/2006/main">
              <a:ext uri="{FF2B5EF4-FFF2-40B4-BE49-F238E27FC236}">
                <a16:creationId xmlns:a16="http://schemas.microsoft.com/office/drawing/2014/main" id="{0E89BF0E-25B1-4F27-B1B0-FDC6CF066CFA}"/>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10</a:t>
            </a:r>
          </a:p>
        </p:txBody>
      </p:sp>
    </p:spTree>
    <p:extLst>
      <p:ext uri="{BB962C8B-B14F-4D97-AF65-F5344CB8AC3E}">
        <p14:creationId xmlns:p14="http://schemas.microsoft.com/office/powerpoint/2010/main" val="100635102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9AFA1DCC-605A-49BD-908D-A603DDCDBC15}"/>
              </a:ext>
            </a:extLst>
          </p:cNvPr>
          <p:cNvPicPr>
            <a:picLocks xmlns:a="http://schemas.openxmlformats.org/drawingml/2006/main" noChangeAspect="1"/>
          </p:cNvPicPr>
          <p:nvPr/>
        </p:nvPicPr>
        <p:blipFill>
          <a:blip xmlns:r="http://schemas.openxmlformats.org/officeDocument/2006/relationships" xmlns:a="http://schemas.openxmlformats.org/drawingml/2006/main" r:embed="R7d653d7f4efc4000"/>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36CFAE77-56D1-4A41-8B12-997B4984DB56}"/>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One-minute retrieval</a:t>
            </a:r>
          </a:p>
        </p:txBody>
      </p:sp>
      <p:sp>
        <p:nvSpPr>
          <p:cNvPr id="3" name="body-0">
            <a:extLst xmlns:a="http://schemas.openxmlformats.org/drawingml/2006/main">
              <a:ext uri="{FF2B5EF4-FFF2-40B4-BE49-F238E27FC236}">
                <a16:creationId xmlns:a16="http://schemas.microsoft.com/office/drawing/2014/main" id="{98E81BA6-357B-4198-917B-5313F0D0ADE9}"/>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Close your notes and write today’s four theories.</a:t>
            </a:r>
          </a:p>
        </p:txBody>
      </p:sp>
      <p:sp>
        <p:nvSpPr>
          <p:cNvPr id="4" name="body-1">
            <a:extLst xmlns:a="http://schemas.openxmlformats.org/drawingml/2006/main">
              <a:ext uri="{FF2B5EF4-FFF2-40B4-BE49-F238E27FC236}">
                <a16:creationId xmlns:a16="http://schemas.microsoft.com/office/drawing/2014/main" id="{17E3F251-C183-444B-BCE1-66F69A85E1E1}"/>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Add one activity example for one theory.</a:t>
            </a:r>
          </a:p>
        </p:txBody>
      </p:sp>
      <p:sp>
        <p:nvSpPr>
          <p:cNvPr id="5" name="body-2">
            <a:extLst xmlns:a="http://schemas.openxmlformats.org/drawingml/2006/main">
              <a:ext uri="{FF2B5EF4-FFF2-40B4-BE49-F238E27FC236}">
                <a16:creationId xmlns:a16="http://schemas.microsoft.com/office/drawing/2014/main" id="{A7AB9C6E-5F89-42CA-B486-EEDA2878898C}"/>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Compare with a partner and fill in a missing connection.</a:t>
            </a:r>
          </a:p>
        </p:txBody>
      </p:sp>
      <p:sp>
        <p:nvSpPr>
          <p:cNvPr id="6" name="foot">
            <a:extLst xmlns:a="http://schemas.openxmlformats.org/drawingml/2006/main">
              <a:ext uri="{FF2B5EF4-FFF2-40B4-BE49-F238E27FC236}">
                <a16:creationId xmlns:a16="http://schemas.microsoft.com/office/drawing/2014/main" id="{86CB86C3-D3E4-44EB-9E31-4A2192889248}"/>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K5</a:t>
            </a:r>
          </a:p>
        </p:txBody>
      </p:sp>
      <p:sp>
        <p:nvSpPr>
          <p:cNvPr id="7" name="number">
            <a:extLst xmlns:a="http://schemas.openxmlformats.org/drawingml/2006/main">
              <a:ext uri="{FF2B5EF4-FFF2-40B4-BE49-F238E27FC236}">
                <a16:creationId xmlns:a16="http://schemas.microsoft.com/office/drawing/2014/main" id="{F39DBC87-4AD8-4115-9612-930B5A6A3B18}"/>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11</a:t>
            </a:r>
          </a:p>
        </p:txBody>
      </p:sp>
    </p:spTree>
    <p:extLst>
      <p:ext uri="{BB962C8B-B14F-4D97-AF65-F5344CB8AC3E}">
        <p14:creationId xmlns:p14="http://schemas.microsoft.com/office/powerpoint/2010/main" val="1340134760"/>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AD6AB319-7F9B-40A1-8743-7F5CB7DA73B1}"/>
              </a:ext>
            </a:extLst>
          </p:cNvPr>
          <p:cNvPicPr>
            <a:picLocks xmlns:a="http://schemas.openxmlformats.org/drawingml/2006/main" noChangeAspect="1"/>
          </p:cNvPicPr>
          <p:nvPr/>
        </p:nvPicPr>
        <p:blipFill>
          <a:blip xmlns:r="http://schemas.openxmlformats.org/officeDocument/2006/relationships" xmlns:a="http://schemas.openxmlformats.org/drawingml/2006/main" r:embed="R602a73b1a75a4035"/>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D53E0228-778A-4DDF-ADF6-2224A66D3CA6}"/>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Choosing a study method</a:t>
            </a:r>
          </a:p>
        </p:txBody>
      </p:sp>
      <p:graphicFrame>
        <p:nvGraphicFramePr>
          <p:cNvPr id="3" name="">
            <a:extLst xmlns:a="http://schemas.openxmlformats.org/drawingml/2006/main">
              <a:ext uri="{FF2B5EF4-FFF2-40B4-BE49-F238E27FC236}">
                <a16:creationId xmlns:a16="http://schemas.microsoft.com/office/drawing/2014/main" id="{4B1ECBC8-1877-477A-AADE-4AB4DE604701}"/>
              </a:ext>
            </a:extLst>
          </p:cNvPr>
          <p:cNvGraphicFramePr/>
          <p:nvPr/>
        </p:nvGraphicFramePr>
        <p:xfrm>
          <a:off xmlns:a="http://schemas.openxmlformats.org/drawingml/2006/main" x="666750" y="1771650"/>
          <a:ext xmlns:a="http://schemas.openxmlformats.org/drawingml/2006/main" cx="10858500" cy="3619500"/>
        </p:xfrm>
        <a:graphic xmlns:a="http://schemas.openxmlformats.org/drawingml/2006/main">
          <a:graphicData uri="http://schemas.openxmlformats.org/drawingml/2006/table">
            <a:tbl>
              <a:tblPr/>
              <a:tblGrid>
                <a:gridCol w="2333625"/>
                <a:gridCol w="3905250"/>
                <a:gridCol w="4619625"/>
              </a:tblGrid>
              <a:tr h="723900">
                <a:tc>
                  <a:txBody>
                    <a:bodyPr wrap="square" lIns="123825" tIns="95250" rIns="123825" bIns="95250">
                      <a:noAutofit/>
                    </a:bodyPr>
                    <a:lstStyle/>
                    <a:p>
                      <a:r>
                        <a:rPr sz="1800" b="1">
                          <a:solidFill>
                            <a:srgbClr val="FFFFFF"/>
                          </a:solidFill>
                          <a:latin typeface="Aptos"/>
                          <a:ea typeface="Aptos"/>
                          <a:cs typeface="Aptos"/>
                        </a:rPr>
                        <a:t>Purpose</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Activity</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Observable evidence</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Remember</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Short answer with notes closed</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Accurate answers and gaps</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Explain a relationship</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Explain it in my own words</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A valid causal explanation</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Space practice</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Try again on different days</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Improvement in delayed recall</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Apply</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New example or supervised practice</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Performance aligned with the goal</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4" name="foot">
            <a:extLst xmlns:a="http://schemas.openxmlformats.org/drawingml/2006/main">
              <a:ext uri="{FF2B5EF4-FFF2-40B4-BE49-F238E27FC236}">
                <a16:creationId xmlns:a16="http://schemas.microsoft.com/office/drawing/2014/main" id="{2952C2B3-AD88-4EE7-9A05-82E9291A95EC}"/>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K5, K6</a:t>
            </a:r>
          </a:p>
        </p:txBody>
      </p:sp>
      <p:sp>
        <p:nvSpPr>
          <p:cNvPr id="5" name="number">
            <a:extLst xmlns:a="http://schemas.openxmlformats.org/drawingml/2006/main">
              <a:ext uri="{FF2B5EF4-FFF2-40B4-BE49-F238E27FC236}">
                <a16:creationId xmlns:a16="http://schemas.microsoft.com/office/drawing/2014/main" id="{778462BB-D926-4757-B53B-AF32BFDE41A5}"/>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12</a:t>
            </a:r>
          </a:p>
        </p:txBody>
      </p:sp>
    </p:spTree>
    <p:extLst>
      <p:ext uri="{BB962C8B-B14F-4D97-AF65-F5344CB8AC3E}">
        <p14:creationId xmlns:p14="http://schemas.microsoft.com/office/powerpoint/2010/main" val="367768259"/>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91A2A6E1-52E3-4BCD-837C-E6B2D3DA6E2B}"/>
              </a:ext>
            </a:extLst>
          </p:cNvPr>
          <p:cNvPicPr>
            <a:picLocks xmlns:a="http://schemas.openxmlformats.org/drawingml/2006/main" noChangeAspect="1"/>
          </p:cNvPicPr>
          <p:nvPr/>
        </p:nvPicPr>
        <p:blipFill>
          <a:blip xmlns:r="http://schemas.openxmlformats.org/officeDocument/2006/relationships" xmlns:a="http://schemas.openxmlformats.org/drawingml/2006/main" r:embed="Ra97dca85f25848fb"/>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28C08717-67F0-443B-9683-45C1E5A75038}"/>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Miller’s framework</a:t>
            </a:r>
          </a:p>
        </p:txBody>
      </p:sp>
      <p:graphicFrame>
        <p:nvGraphicFramePr>
          <p:cNvPr id="3" name="">
            <a:extLst xmlns:a="http://schemas.openxmlformats.org/drawingml/2006/main">
              <a:ext uri="{FF2B5EF4-FFF2-40B4-BE49-F238E27FC236}">
                <a16:creationId xmlns:a16="http://schemas.microsoft.com/office/drawing/2014/main" id="{4238A177-6A36-417A-AF69-C9A2E82A0488}"/>
              </a:ext>
            </a:extLst>
          </p:cNvPr>
          <p:cNvGraphicFramePr/>
          <p:nvPr/>
        </p:nvGraphicFramePr>
        <p:xfrm>
          <a:off xmlns:a="http://schemas.openxmlformats.org/drawingml/2006/main" x="666750" y="1771650"/>
          <a:ext xmlns:a="http://schemas.openxmlformats.org/drawingml/2006/main" cx="10858500" cy="3619500"/>
        </p:xfrm>
        <a:graphic xmlns:a="http://schemas.openxmlformats.org/drawingml/2006/main">
          <a:graphicData uri="http://schemas.openxmlformats.org/drawingml/2006/table">
            <a:tbl>
              <a:tblPr/>
              <a:tblGrid>
                <a:gridCol w="3000375"/>
                <a:gridCol w="3476625"/>
                <a:gridCol w="4381500"/>
              </a:tblGrid>
              <a:tr h="723900">
                <a:tc>
                  <a:txBody>
                    <a:bodyPr wrap="square" lIns="123825" tIns="95250" rIns="123825" bIns="95250">
                      <a:noAutofit/>
                    </a:bodyPr>
                    <a:lstStyle/>
                    <a:p>
                      <a:r>
                        <a:rPr sz="1800" b="1">
                          <a:solidFill>
                            <a:srgbClr val="FFFFFF"/>
                          </a:solidFill>
                          <a:latin typeface="Aptos"/>
                          <a:ea typeface="Aptos"/>
                          <a:cs typeface="Aptos"/>
                        </a:rPr>
                        <a:t>Level</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What it indicates</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Suitable assessment</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Knows</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Basic knowledge</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Short-answer or knowledge question</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Knows how</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Application of knowledge to a problem</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Reasoned response to a case</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Shows how</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Performance in controlled conditions</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Skills station or simulation</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Does</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Behaviour in real practice</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Workplace observation</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4" name="foot">
            <a:extLst xmlns:a="http://schemas.openxmlformats.org/drawingml/2006/main">
              <a:ext uri="{FF2B5EF4-FFF2-40B4-BE49-F238E27FC236}">
                <a16:creationId xmlns:a16="http://schemas.microsoft.com/office/drawing/2014/main" id="{7FF76300-3046-4A39-87AC-247C4D524413}"/>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K7</a:t>
            </a:r>
          </a:p>
        </p:txBody>
      </p:sp>
      <p:sp>
        <p:nvSpPr>
          <p:cNvPr id="5" name="number">
            <a:extLst xmlns:a="http://schemas.openxmlformats.org/drawingml/2006/main">
              <a:ext uri="{FF2B5EF4-FFF2-40B4-BE49-F238E27FC236}">
                <a16:creationId xmlns:a16="http://schemas.microsoft.com/office/drawing/2014/main" id="{281CAF14-3FE8-4A37-A51E-3827911C22E1}"/>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13</a:t>
            </a:r>
          </a:p>
        </p:txBody>
      </p:sp>
    </p:spTree>
    <p:extLst>
      <p:ext uri="{BB962C8B-B14F-4D97-AF65-F5344CB8AC3E}">
        <p14:creationId xmlns:p14="http://schemas.microsoft.com/office/powerpoint/2010/main" val="47775527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5390E5FB-EAAD-4948-B517-B791497E11DA}"/>
              </a:ext>
            </a:extLst>
          </p:cNvPr>
          <p:cNvPicPr>
            <a:picLocks xmlns:a="http://schemas.openxmlformats.org/drawingml/2006/main" noChangeAspect="1"/>
          </p:cNvPicPr>
          <p:nvPr/>
        </p:nvPicPr>
        <p:blipFill>
          <a:blip xmlns:r="http://schemas.openxmlformats.org/officeDocument/2006/relationships" xmlns:a="http://schemas.openxmlformats.org/drawingml/2006/main" r:embed="R8abbf26ed8724ae3"/>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2770F177-77A0-44DE-BC42-128E38138EE1}"/>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Objective, activity and assessment</a:t>
            </a:r>
          </a:p>
        </p:txBody>
      </p:sp>
      <p:sp>
        <p:nvSpPr>
          <p:cNvPr id="3" name="body-0">
            <a:extLst xmlns:a="http://schemas.openxmlformats.org/drawingml/2006/main">
              <a:ext uri="{FF2B5EF4-FFF2-40B4-BE49-F238E27FC236}">
                <a16:creationId xmlns:a16="http://schemas.microsoft.com/office/drawing/2014/main" id="{ADED3A59-3960-467D-93FE-E3E6E7E82D83}"/>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Objective: explain the difference between two processes.</a:t>
            </a:r>
          </a:p>
        </p:txBody>
      </p:sp>
      <p:sp>
        <p:nvSpPr>
          <p:cNvPr id="4" name="body-1">
            <a:extLst xmlns:a="http://schemas.openxmlformats.org/drawingml/2006/main">
              <a:ext uri="{FF2B5EF4-FFF2-40B4-BE49-F238E27FC236}">
                <a16:creationId xmlns:a16="http://schemas.microsoft.com/office/drawing/2014/main" id="{18AE1700-A409-44E5-AF2A-4BDCDC4D67C2}"/>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Activity: compare examples and write a reason.</a:t>
            </a:r>
          </a:p>
        </p:txBody>
      </p:sp>
      <p:sp>
        <p:nvSpPr>
          <p:cNvPr id="5" name="body-2">
            <a:extLst xmlns:a="http://schemas.openxmlformats.org/drawingml/2006/main">
              <a:ext uri="{FF2B5EF4-FFF2-40B4-BE49-F238E27FC236}">
                <a16:creationId xmlns:a16="http://schemas.microsoft.com/office/drawing/2014/main" id="{AA70E1DB-78AA-4B65-927C-55CAA222C2EF}"/>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Assessment: explain a new example independently.</a:t>
            </a:r>
          </a:p>
        </p:txBody>
      </p:sp>
      <p:sp>
        <p:nvSpPr>
          <p:cNvPr id="6" name="foot">
            <a:extLst xmlns:a="http://schemas.openxmlformats.org/drawingml/2006/main">
              <a:ext uri="{FF2B5EF4-FFF2-40B4-BE49-F238E27FC236}">
                <a16:creationId xmlns:a16="http://schemas.microsoft.com/office/drawing/2014/main" id="{111C1942-338F-4D99-9211-9FA2DDCF64BE}"/>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K2, K7</a:t>
            </a:r>
          </a:p>
        </p:txBody>
      </p:sp>
      <p:sp>
        <p:nvSpPr>
          <p:cNvPr id="7" name="number">
            <a:extLst xmlns:a="http://schemas.openxmlformats.org/drawingml/2006/main">
              <a:ext uri="{FF2B5EF4-FFF2-40B4-BE49-F238E27FC236}">
                <a16:creationId xmlns:a16="http://schemas.microsoft.com/office/drawing/2014/main" id="{D7E3939F-60DA-4353-BF9D-F50C881709F2}"/>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14</a:t>
            </a:r>
          </a:p>
        </p:txBody>
      </p:sp>
    </p:spTree>
    <p:extLst>
      <p:ext uri="{BB962C8B-B14F-4D97-AF65-F5344CB8AC3E}">
        <p14:creationId xmlns:p14="http://schemas.microsoft.com/office/powerpoint/2010/main" val="85716249"/>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2B39CBBE-A57E-4A0E-B79F-8ACA9CC4D358}"/>
              </a:ext>
            </a:extLst>
          </p:cNvPr>
          <p:cNvPicPr>
            <a:picLocks xmlns:a="http://schemas.openxmlformats.org/drawingml/2006/main" noChangeAspect="1"/>
          </p:cNvPicPr>
          <p:nvPr/>
        </p:nvPicPr>
        <p:blipFill>
          <a:blip xmlns:r="http://schemas.openxmlformats.org/officeDocument/2006/relationships" xmlns:a="http://schemas.openxmlformats.org/drawingml/2006/main" r:embed="Rc5a64efa8ee9420e"/>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BEB029A7-2B04-4342-AE1E-64985DE55642}"/>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Self-regulated learning</a:t>
            </a:r>
          </a:p>
        </p:txBody>
      </p:sp>
      <p:sp>
        <p:nvSpPr>
          <p:cNvPr id="3" name="body-0">
            <a:extLst xmlns:a="http://schemas.openxmlformats.org/drawingml/2006/main">
              <a:ext uri="{FF2B5EF4-FFF2-40B4-BE49-F238E27FC236}">
                <a16:creationId xmlns:a16="http://schemas.microsoft.com/office/drawing/2014/main" id="{D47810F2-AC52-40D4-BD96-411C3D8F93AA}"/>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Before: set my goal and choose a method.</a:t>
            </a:r>
          </a:p>
        </p:txBody>
      </p:sp>
      <p:sp>
        <p:nvSpPr>
          <p:cNvPr id="4" name="body-1">
            <a:extLst xmlns:a="http://schemas.openxmlformats.org/drawingml/2006/main">
              <a:ext uri="{FF2B5EF4-FFF2-40B4-BE49-F238E27FC236}">
                <a16:creationId xmlns:a16="http://schemas.microsoft.com/office/drawing/2014/main" id="{BD2CC8A1-92EA-4C5B-A7AB-538D72D540A4}"/>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During: monitor understanding and seek help.</a:t>
            </a:r>
          </a:p>
        </p:txBody>
      </p:sp>
      <p:sp>
        <p:nvSpPr>
          <p:cNvPr id="5" name="body-2">
            <a:extLst xmlns:a="http://schemas.openxmlformats.org/drawingml/2006/main">
              <a:ext uri="{FF2B5EF4-FFF2-40B4-BE49-F238E27FC236}">
                <a16:creationId xmlns:a16="http://schemas.microsoft.com/office/drawing/2014/main" id="{019137AB-BA23-406E-AFDE-7B0B941E4DD7}"/>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After: evaluate the result and adjust my plan.</a:t>
            </a:r>
          </a:p>
        </p:txBody>
      </p:sp>
      <p:sp>
        <p:nvSpPr>
          <p:cNvPr id="6" name="foot">
            <a:extLst xmlns:a="http://schemas.openxmlformats.org/drawingml/2006/main">
              <a:ext uri="{FF2B5EF4-FFF2-40B4-BE49-F238E27FC236}">
                <a16:creationId xmlns:a16="http://schemas.microsoft.com/office/drawing/2014/main" id="{C383293C-2752-431D-9CD8-742F876D168F}"/>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K8</a:t>
            </a:r>
          </a:p>
        </p:txBody>
      </p:sp>
      <p:sp>
        <p:nvSpPr>
          <p:cNvPr id="7" name="number">
            <a:extLst xmlns:a="http://schemas.openxmlformats.org/drawingml/2006/main">
              <a:ext uri="{FF2B5EF4-FFF2-40B4-BE49-F238E27FC236}">
                <a16:creationId xmlns:a16="http://schemas.microsoft.com/office/drawing/2014/main" id="{D5D245FF-3F83-40C1-8625-67D549E88374}"/>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15</a:t>
            </a:r>
          </a:p>
        </p:txBody>
      </p:sp>
    </p:spTree>
    <p:extLst>
      <p:ext uri="{BB962C8B-B14F-4D97-AF65-F5344CB8AC3E}">
        <p14:creationId xmlns:p14="http://schemas.microsoft.com/office/powerpoint/2010/main" val="84084002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FD543066-45A2-45B0-97F1-A2E8D32B1900}"/>
              </a:ext>
            </a:extLst>
          </p:cNvPr>
          <p:cNvPicPr>
            <a:picLocks xmlns:a="http://schemas.openxmlformats.org/drawingml/2006/main" noChangeAspect="1"/>
          </p:cNvPicPr>
          <p:nvPr/>
        </p:nvPicPr>
        <p:blipFill>
          <a:blip xmlns:r="http://schemas.openxmlformats.org/officeDocument/2006/relationships" xmlns:a="http://schemas.openxmlformats.org/drawingml/2006/main" r:embed="R00fe19735db24b0e"/>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50D33FCD-9867-44AF-9DC1-1026FF5C0B69}"/>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A one-week personal plan</a:t>
            </a:r>
          </a:p>
        </p:txBody>
      </p:sp>
      <p:graphicFrame>
        <p:nvGraphicFramePr>
          <p:cNvPr id="3" name="">
            <a:extLst xmlns:a="http://schemas.openxmlformats.org/drawingml/2006/main">
              <a:ext uri="{FF2B5EF4-FFF2-40B4-BE49-F238E27FC236}">
                <a16:creationId xmlns:a16="http://schemas.microsoft.com/office/drawing/2014/main" id="{3A97FD9D-E8F8-40DB-9936-AE0CF0211C96}"/>
              </a:ext>
            </a:extLst>
          </p:cNvPr>
          <p:cNvGraphicFramePr/>
          <p:nvPr/>
        </p:nvGraphicFramePr>
        <p:xfrm>
          <a:off xmlns:a="http://schemas.openxmlformats.org/drawingml/2006/main" x="666750" y="1771650"/>
          <a:ext xmlns:a="http://schemas.openxmlformats.org/drawingml/2006/main" cx="10858500" cy="3619500"/>
        </p:xfrm>
        <a:graphic xmlns:a="http://schemas.openxmlformats.org/drawingml/2006/main">
          <a:graphicData uri="http://schemas.openxmlformats.org/drawingml/2006/table">
            <a:tbl>
              <a:tblPr/>
              <a:tblGrid>
                <a:gridCol w="1619250"/>
                <a:gridCol w="5238750"/>
                <a:gridCol w="4000500"/>
              </a:tblGrid>
              <a:tr h="723900">
                <a:tc>
                  <a:txBody>
                    <a:bodyPr wrap="square" lIns="123825" tIns="95250" rIns="123825" bIns="95250">
                      <a:noAutofit/>
                    </a:bodyPr>
                    <a:lstStyle/>
                    <a:p>
                      <a:r>
                        <a:rPr sz="1800" b="1">
                          <a:solidFill>
                            <a:srgbClr val="FFFFFF"/>
                          </a:solidFill>
                          <a:latin typeface="Aptos"/>
                          <a:ea typeface="Aptos"/>
                          <a:cs typeface="Aptos"/>
                        </a:rPr>
                        <a:t>When</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What I will do</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What I will check</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Today</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Choose a topic and record my prior knowledge.</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What can I not yet explain?</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Tomorrow</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Answer three questions with notes closed.</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Which answer did I correct using a source?</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Day 3</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Explain a new example to a peer.</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Is there a gap in my reasoning?</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Day 7</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Repeat the short learning check.</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Which part of my plan needs to change?</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4" name="foot">
            <a:extLst xmlns:a="http://schemas.openxmlformats.org/drawingml/2006/main">
              <a:ext uri="{FF2B5EF4-FFF2-40B4-BE49-F238E27FC236}">
                <a16:creationId xmlns:a16="http://schemas.microsoft.com/office/drawing/2014/main" id="{48579E49-5546-475E-81E8-31C5F641FE53}"/>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K8, K6</a:t>
            </a:r>
          </a:p>
        </p:txBody>
      </p:sp>
      <p:sp>
        <p:nvSpPr>
          <p:cNvPr id="5" name="number">
            <a:extLst xmlns:a="http://schemas.openxmlformats.org/drawingml/2006/main">
              <a:ext uri="{FF2B5EF4-FFF2-40B4-BE49-F238E27FC236}">
                <a16:creationId xmlns:a16="http://schemas.microsoft.com/office/drawing/2014/main" id="{61648227-D646-4D3B-A0E8-1F82AB77A091}"/>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16</a:t>
            </a:r>
          </a:p>
        </p:txBody>
      </p:sp>
    </p:spTree>
    <p:extLst>
      <p:ext uri="{BB962C8B-B14F-4D97-AF65-F5344CB8AC3E}">
        <p14:creationId xmlns:p14="http://schemas.microsoft.com/office/powerpoint/2010/main" val="180390503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7963AD2F-2EBC-4F50-8BC6-7E6485292EF1}"/>
              </a:ext>
            </a:extLst>
          </p:cNvPr>
          <p:cNvPicPr>
            <a:picLocks xmlns:a="http://schemas.openxmlformats.org/drawingml/2006/main" noChangeAspect="1"/>
          </p:cNvPicPr>
          <p:nvPr/>
        </p:nvPicPr>
        <p:blipFill>
          <a:blip xmlns:r="http://schemas.openxmlformats.org/officeDocument/2006/relationships" xmlns:a="http://schemas.openxmlformats.org/drawingml/2006/main" r:embed="R2daf64d1faf94892"/>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451A7DEC-4411-435E-859A-2929D3DE5933}"/>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Evidence-based medicine and research</a:t>
            </a:r>
          </a:p>
        </p:txBody>
      </p:sp>
      <p:sp>
        <p:nvSpPr>
          <p:cNvPr id="3" name="body-0">
            <a:extLst xmlns:a="http://schemas.openxmlformats.org/drawingml/2006/main">
              <a:ext uri="{FF2B5EF4-FFF2-40B4-BE49-F238E27FC236}">
                <a16:creationId xmlns:a16="http://schemas.microsoft.com/office/drawing/2014/main" id="{D4660FED-9627-4176-990D-A20DF50B1E7B}"/>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Clinical decisions combine research evidence and expertise.</a:t>
            </a:r>
          </a:p>
        </p:txBody>
      </p:sp>
      <p:sp>
        <p:nvSpPr>
          <p:cNvPr id="4" name="body-1">
            <a:extLst xmlns:a="http://schemas.openxmlformats.org/drawingml/2006/main">
              <a:ext uri="{FF2B5EF4-FFF2-40B4-BE49-F238E27FC236}">
                <a16:creationId xmlns:a16="http://schemas.microsoft.com/office/drawing/2014/main" id="{F878007D-B312-4E25-B370-59FF839B4CFE}"/>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The patient’s values and circumstances also matter.</a:t>
            </a:r>
          </a:p>
        </p:txBody>
      </p:sp>
      <p:sp>
        <p:nvSpPr>
          <p:cNvPr id="5" name="body-2">
            <a:extLst xmlns:a="http://schemas.openxmlformats.org/drawingml/2006/main">
              <a:ext uri="{FF2B5EF4-FFF2-40B4-BE49-F238E27FC236}">
                <a16:creationId xmlns:a16="http://schemas.microsoft.com/office/drawing/2014/main" id="{3710393E-3DE6-4DE2-9E81-EFFF9A06697B}"/>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Examine the question, method and finding together.</a:t>
            </a:r>
          </a:p>
        </p:txBody>
      </p:sp>
      <p:sp>
        <p:nvSpPr>
          <p:cNvPr id="6" name="foot">
            <a:extLst xmlns:a="http://schemas.openxmlformats.org/drawingml/2006/main">
              <a:ext uri="{FF2B5EF4-FFF2-40B4-BE49-F238E27FC236}">
                <a16:creationId xmlns:a16="http://schemas.microsoft.com/office/drawing/2014/main" id="{7680F184-77D9-4C4E-83D8-A4AADE5480C1}"/>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K9, K1</a:t>
            </a:r>
          </a:p>
        </p:txBody>
      </p:sp>
      <p:sp>
        <p:nvSpPr>
          <p:cNvPr id="7" name="number">
            <a:extLst xmlns:a="http://schemas.openxmlformats.org/drawingml/2006/main">
              <a:ext uri="{FF2B5EF4-FFF2-40B4-BE49-F238E27FC236}">
                <a16:creationId xmlns:a16="http://schemas.microsoft.com/office/drawing/2014/main" id="{56D8BDB9-86D7-4A60-8704-434850D252D5}"/>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17</a:t>
            </a:r>
          </a:p>
        </p:txBody>
      </p:sp>
    </p:spTree>
    <p:extLst>
      <p:ext uri="{BB962C8B-B14F-4D97-AF65-F5344CB8AC3E}">
        <p14:creationId xmlns:p14="http://schemas.microsoft.com/office/powerpoint/2010/main" val="33928592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6F41E0E3-BAD9-40F7-86B1-F6D4042B3453}"/>
              </a:ext>
            </a:extLst>
          </p:cNvPr>
          <p:cNvPicPr>
            <a:picLocks xmlns:a="http://schemas.openxmlformats.org/drawingml/2006/main" noChangeAspect="1"/>
          </p:cNvPicPr>
          <p:nvPr/>
        </p:nvPicPr>
        <p:blipFill>
          <a:blip xmlns:r="http://schemas.openxmlformats.org/officeDocument/2006/relationships" xmlns:a="http://schemas.openxmlformats.org/drawingml/2006/main" r:embed="R2bc46c113f6f40af"/>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DB0B187A-462A-482D-A753-44C4120E9CD1}"/>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Checking a source</a:t>
            </a:r>
          </a:p>
        </p:txBody>
      </p:sp>
      <p:sp>
        <p:nvSpPr>
          <p:cNvPr id="3" name="body-0">
            <a:extLst xmlns:a="http://schemas.openxmlformats.org/drawingml/2006/main">
              <a:ext uri="{FF2B5EF4-FFF2-40B4-BE49-F238E27FC236}">
                <a16:creationId xmlns:a16="http://schemas.microsoft.com/office/drawing/2014/main" id="{29BB004F-C6DF-4096-A2D4-33368067F057}"/>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What exactly is the claim?</a:t>
            </a:r>
          </a:p>
        </p:txBody>
      </p:sp>
      <p:sp>
        <p:nvSpPr>
          <p:cNvPr id="4" name="body-1">
            <a:extLst xmlns:a="http://schemas.openxmlformats.org/drawingml/2006/main">
              <a:ext uri="{FF2B5EF4-FFF2-40B4-BE49-F238E27FC236}">
                <a16:creationId xmlns:a16="http://schemas.microsoft.com/office/drawing/2014/main" id="{60F2C157-3E6A-4453-95B6-8A2B9BB9C670}"/>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Does the source exist, and can I open it?</a:t>
            </a:r>
          </a:p>
        </p:txBody>
      </p:sp>
      <p:sp>
        <p:nvSpPr>
          <p:cNvPr id="5" name="body-2">
            <a:extLst xmlns:a="http://schemas.openxmlformats.org/drawingml/2006/main">
              <a:ext uri="{FF2B5EF4-FFF2-40B4-BE49-F238E27FC236}">
                <a16:creationId xmlns:a16="http://schemas.microsoft.com/office/drawing/2014/main" id="{E8D3585E-30FF-488E-811E-A77B38BDFC07}"/>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Does its content support this claim?</a:t>
            </a:r>
          </a:p>
        </p:txBody>
      </p:sp>
      <p:sp>
        <p:nvSpPr>
          <p:cNvPr id="6" name="body-3">
            <a:extLst xmlns:a="http://schemas.openxmlformats.org/drawingml/2006/main">
              <a:ext uri="{FF2B5EF4-FFF2-40B4-BE49-F238E27FC236}">
                <a16:creationId xmlns:a16="http://schemas.microsoft.com/office/drawing/2014/main" id="{53CD2D13-E038-4990-B439-8AB04FB5C86E}"/>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Do the method, date and context fit our question?</a:t>
            </a:r>
          </a:p>
        </p:txBody>
      </p:sp>
      <p:sp>
        <p:nvSpPr>
          <p:cNvPr id="7" name="foot">
            <a:extLst xmlns:a="http://schemas.openxmlformats.org/drawingml/2006/main">
              <a:ext uri="{FF2B5EF4-FFF2-40B4-BE49-F238E27FC236}">
                <a16:creationId xmlns:a16="http://schemas.microsoft.com/office/drawing/2014/main" id="{6A593F01-A158-41B5-BD6A-5DB7A91A8D68}"/>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K9</a:t>
            </a:r>
          </a:p>
        </p:txBody>
      </p:sp>
      <p:sp>
        <p:nvSpPr>
          <p:cNvPr id="8" name="number">
            <a:extLst xmlns:a="http://schemas.openxmlformats.org/drawingml/2006/main">
              <a:ext uri="{FF2B5EF4-FFF2-40B4-BE49-F238E27FC236}">
                <a16:creationId xmlns:a16="http://schemas.microsoft.com/office/drawing/2014/main" id="{B0F485BE-F4AE-4E81-9285-8C8C7F4DDBCE}"/>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18</a:t>
            </a:r>
          </a:p>
        </p:txBody>
      </p:sp>
    </p:spTree>
    <p:extLst>
      <p:ext uri="{BB962C8B-B14F-4D97-AF65-F5344CB8AC3E}">
        <p14:creationId xmlns:p14="http://schemas.microsoft.com/office/powerpoint/2010/main" val="1137495160"/>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7BE0BA11-0D5F-48D8-902B-0EC42BAA1601}"/>
              </a:ext>
            </a:extLst>
          </p:cNvPr>
          <p:cNvPicPr>
            <a:picLocks xmlns:a="http://schemas.openxmlformats.org/drawingml/2006/main" noChangeAspect="1"/>
          </p:cNvPicPr>
          <p:nvPr/>
        </p:nvPicPr>
        <p:blipFill>
          <a:blip xmlns:r="http://schemas.openxmlformats.org/officeDocument/2006/relationships" xmlns:a="http://schemas.openxmlformats.org/drawingml/2006/main" r:embed="Rfd9c740cbbea41a9"/>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FFD4D342-B875-4163-99B2-AB86E8D4D4CA}"/>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Tasks for AI tools</a:t>
            </a:r>
          </a:p>
        </p:txBody>
      </p:sp>
      <p:graphicFrame>
        <p:nvGraphicFramePr>
          <p:cNvPr id="3" name="">
            <a:extLst xmlns:a="http://schemas.openxmlformats.org/drawingml/2006/main">
              <a:ext uri="{FF2B5EF4-FFF2-40B4-BE49-F238E27FC236}">
                <a16:creationId xmlns:a16="http://schemas.microsoft.com/office/drawing/2014/main" id="{A9D90A95-5E23-4552-BA21-9BC9E60BDDA2}"/>
              </a:ext>
            </a:extLst>
          </p:cNvPr>
          <p:cNvGraphicFramePr/>
          <p:nvPr/>
        </p:nvGraphicFramePr>
        <p:xfrm>
          <a:off xmlns:a="http://schemas.openxmlformats.org/drawingml/2006/main" x="666750" y="1771650"/>
          <a:ext xmlns:a="http://schemas.openxmlformats.org/drawingml/2006/main" cx="10858500" cy="3619500"/>
        </p:xfrm>
        <a:graphic xmlns:a="http://schemas.openxmlformats.org/drawingml/2006/main">
          <a:graphicData uri="http://schemas.openxmlformats.org/drawingml/2006/table">
            <a:tbl>
              <a:tblPr/>
              <a:tblGrid>
                <a:gridCol w="3238500"/>
                <a:gridCol w="3238500"/>
                <a:gridCol w="4381500"/>
              </a:tblGrid>
              <a:tr h="723900">
                <a:tc>
                  <a:txBody>
                    <a:bodyPr wrap="square" lIns="123825" tIns="95250" rIns="123825" bIns="95250">
                      <a:noAutofit/>
                    </a:bodyPr>
                    <a:lstStyle/>
                    <a:p>
                      <a:r>
                        <a:rPr sz="1800" b="1">
                          <a:solidFill>
                            <a:srgbClr val="FFFFFF"/>
                          </a:solidFill>
                          <a:latin typeface="Aptos"/>
                          <a:ea typeface="Aptos"/>
                          <a:cs typeface="Aptos"/>
                        </a:rPr>
                        <a:t>Task</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Tool category</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Human check</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Draft questions or a study plan</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Generative assistant</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Does it fit the goal and knowledge level?</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Make sense of a document</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Source-grounded assistant</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Does the cited passage support the answer?</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Find scholarly sources</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PubMed, library, DOI</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Existence, method and content</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Prepare a presentation</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Presentation editor</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Accurate content and source disclosure</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4" name="foot">
            <a:extLst xmlns:a="http://schemas.openxmlformats.org/drawingml/2006/main">
              <a:ext uri="{FF2B5EF4-FFF2-40B4-BE49-F238E27FC236}">
                <a16:creationId xmlns:a16="http://schemas.microsoft.com/office/drawing/2014/main" id="{D272A14F-26BC-478B-A526-3CB05A6AE6FC}"/>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K11, K12</a:t>
            </a:r>
          </a:p>
        </p:txBody>
      </p:sp>
      <p:sp>
        <p:nvSpPr>
          <p:cNvPr id="5" name="number">
            <a:extLst xmlns:a="http://schemas.openxmlformats.org/drawingml/2006/main">
              <a:ext uri="{FF2B5EF4-FFF2-40B4-BE49-F238E27FC236}">
                <a16:creationId xmlns:a16="http://schemas.microsoft.com/office/drawing/2014/main" id="{B57F1C2E-C37E-48F7-9527-EE0F3AA5E95E}"/>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19</a:t>
            </a:r>
          </a:p>
        </p:txBody>
      </p:sp>
    </p:spTree>
    <p:extLst>
      <p:ext uri="{BB962C8B-B14F-4D97-AF65-F5344CB8AC3E}">
        <p14:creationId xmlns:p14="http://schemas.microsoft.com/office/powerpoint/2010/main" val="1524164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7BCEF271-C46E-4CEE-BCF7-A2B14FB1F637}"/>
              </a:ext>
            </a:extLst>
          </p:cNvPr>
          <p:cNvPicPr>
            <a:picLocks xmlns:a="http://schemas.openxmlformats.org/drawingml/2006/main" noChangeAspect="1"/>
          </p:cNvPicPr>
          <p:nvPr/>
        </p:nvPicPr>
        <p:blipFill>
          <a:blip xmlns:r="http://schemas.openxmlformats.org/officeDocument/2006/relationships" xmlns:a="http://schemas.openxmlformats.org/drawingml/2006/main" r:embed="Rf3f1c6a3e0a4499f"/>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1F3E567B-C9A4-4C63-8474-34E8A79743FE}"/>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Elements of a learning prompt</a:t>
            </a:r>
          </a:p>
        </p:txBody>
      </p:sp>
      <p:sp>
        <p:nvSpPr>
          <p:cNvPr id="3" name="body-0">
            <a:extLst xmlns:a="http://schemas.openxmlformats.org/drawingml/2006/main">
              <a:ext uri="{FF2B5EF4-FFF2-40B4-BE49-F238E27FC236}">
                <a16:creationId xmlns:a16="http://schemas.microsoft.com/office/drawing/2014/main" id="{D05B7E83-664E-4B30-834D-DCB5D2D6CE69}"/>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Context: Year 1 Medicine and a topic already taught</a:t>
            </a:r>
          </a:p>
        </p:txBody>
      </p:sp>
      <p:sp>
        <p:nvSpPr>
          <p:cNvPr id="4" name="body-1">
            <a:extLst xmlns:a="http://schemas.openxmlformats.org/drawingml/2006/main">
              <a:ext uri="{FF2B5EF4-FFF2-40B4-BE49-F238E27FC236}">
                <a16:creationId xmlns:a16="http://schemas.microsoft.com/office/drawing/2014/main" id="{2C82AF14-6F59-4CE9-910A-8D8986D54979}"/>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Goal: one observable action by the learner</a:t>
            </a:r>
          </a:p>
        </p:txBody>
      </p:sp>
      <p:sp>
        <p:nvSpPr>
          <p:cNvPr id="5" name="body-2">
            <a:extLst xmlns:a="http://schemas.openxmlformats.org/drawingml/2006/main">
              <a:ext uri="{FF2B5EF4-FFF2-40B4-BE49-F238E27FC236}">
                <a16:creationId xmlns:a16="http://schemas.microsoft.com/office/drawing/2014/main" id="{868D579A-DEC2-4D08-AFEA-0DD82CA31A09}"/>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Task: two alternatives and their rationale</a:t>
            </a:r>
          </a:p>
        </p:txBody>
      </p:sp>
      <p:sp>
        <p:nvSpPr>
          <p:cNvPr id="6" name="body-3">
            <a:extLst xmlns:a="http://schemas.openxmlformats.org/drawingml/2006/main">
              <a:ext uri="{FF2B5EF4-FFF2-40B4-BE49-F238E27FC236}">
                <a16:creationId xmlns:a16="http://schemas.microsoft.com/office/drawing/2014/main" id="{DB5A1F41-AEA7-49DC-BB6C-900E2FBA460D}"/>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Boundary: no invented sources; state uncertainty</a:t>
            </a:r>
          </a:p>
        </p:txBody>
      </p:sp>
      <p:sp>
        <p:nvSpPr>
          <p:cNvPr id="7" name="foot">
            <a:extLst xmlns:a="http://schemas.openxmlformats.org/drawingml/2006/main">
              <a:ext uri="{FF2B5EF4-FFF2-40B4-BE49-F238E27FC236}">
                <a16:creationId xmlns:a16="http://schemas.microsoft.com/office/drawing/2014/main" id="{62FBE938-E091-4358-80D4-F51437CDE710}"/>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K11</a:t>
            </a:r>
          </a:p>
        </p:txBody>
      </p:sp>
      <p:sp>
        <p:nvSpPr>
          <p:cNvPr id="8" name="number">
            <a:extLst xmlns:a="http://schemas.openxmlformats.org/drawingml/2006/main">
              <a:ext uri="{FF2B5EF4-FFF2-40B4-BE49-F238E27FC236}">
                <a16:creationId xmlns:a16="http://schemas.microsoft.com/office/drawing/2014/main" id="{474B2600-6A85-4A67-BDAB-9A6B46640B46}"/>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20</a:t>
            </a:r>
          </a:p>
        </p:txBody>
      </p:sp>
    </p:spTree>
    <p:extLst>
      <p:ext uri="{BB962C8B-B14F-4D97-AF65-F5344CB8AC3E}">
        <p14:creationId xmlns:p14="http://schemas.microsoft.com/office/powerpoint/2010/main" val="687911635"/>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F29E6955-3FDB-4072-A15E-44DC56294751}"/>
              </a:ext>
            </a:extLst>
          </p:cNvPr>
          <p:cNvPicPr>
            <a:picLocks xmlns:a="http://schemas.openxmlformats.org/drawingml/2006/main" noChangeAspect="1"/>
          </p:cNvPicPr>
          <p:nvPr/>
        </p:nvPicPr>
        <p:blipFill>
          <a:blip xmlns:r="http://schemas.openxmlformats.org/officeDocument/2006/relationships" xmlns:a="http://schemas.openxmlformats.org/drawingml/2006/main" r:embed="R5143a1dbcbb54204"/>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C09E9DD4-DCCC-42AC-B5BF-4F44BE0AFE61}"/>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Checking an AI response</a:t>
            </a:r>
          </a:p>
        </p:txBody>
      </p:sp>
      <p:sp>
        <p:nvSpPr>
          <p:cNvPr id="3" name="exercise-context">
            <a:extLst xmlns:a="http://schemas.openxmlformats.org/drawingml/2006/main">
              <a:ext uri="{FF2B5EF4-FFF2-40B4-BE49-F238E27FC236}">
                <a16:creationId xmlns:a16="http://schemas.microsoft.com/office/drawing/2014/main" id="{FCAA8ADF-0D30-47B2-A9DF-E96503064D23}"/>
              </a:ext>
            </a:extLst>
          </p:cNvPr>
          <p:cNvSpPr>
            <a:spLocks xmlns:a="http://schemas.openxmlformats.org/drawingml/2006/main" noGrp="1"/>
          </p:cNvSpPr>
          <p:nvPr/>
        </p:nvSpPr>
        <p:spPr>
          <a:xfrm xmlns:a="http://schemas.openxmlformats.org/drawingml/2006/main">
            <a:off x="704850" y="1619250"/>
            <a:ext cx="10572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725" b="1">
                <a:solidFill>
                  <a:srgbClr val="144B8E"/>
                </a:solidFill>
                <a:latin typeface="Aptos"/>
                <a:ea typeface="Aptos"/>
                <a:cs typeface="Aptos"/>
              </a:defRPr>
            </a:defPPr>
            <a:lvl1pPr>
              <a:defRPr sz="1725" b="1">
                <a:solidFill>
                  <a:srgbClr val="144B8E"/>
                </a:solidFill>
                <a:latin typeface="Aptos"/>
                <a:ea typeface="Aptos"/>
                <a:cs typeface="Aptos"/>
              </a:defRPr>
            </a:lvl1pPr>
            <a:lvl2pPr>
              <a:defRPr sz="1725" b="1">
                <a:solidFill>
                  <a:srgbClr val="144B8E"/>
                </a:solidFill>
                <a:latin typeface="Aptos"/>
                <a:ea typeface="Aptos"/>
                <a:cs typeface="Aptos"/>
              </a:defRPr>
            </a:lvl2pPr>
            <a:lvl3pPr>
              <a:defRPr sz="1725" b="1">
                <a:solidFill>
                  <a:srgbClr val="144B8E"/>
                </a:solidFill>
                <a:latin typeface="Aptos"/>
                <a:ea typeface="Aptos"/>
                <a:cs typeface="Aptos"/>
              </a:defRPr>
            </a:lvl3pPr>
            <a:lvl4pPr>
              <a:defRPr sz="1725" b="1">
                <a:solidFill>
                  <a:srgbClr val="144B8E"/>
                </a:solidFill>
                <a:latin typeface="Aptos"/>
                <a:ea typeface="Aptos"/>
                <a:cs typeface="Aptos"/>
              </a:defRPr>
            </a:lvl4pPr>
            <a:lvl5pPr>
              <a:defRPr sz="1725" b="1">
                <a:solidFill>
                  <a:srgbClr val="144B8E"/>
                </a:solidFill>
                <a:latin typeface="Aptos"/>
                <a:ea typeface="Aptos"/>
                <a:cs typeface="Aptos"/>
              </a:defRPr>
            </a:lvl5pPr>
            <a:lvl6pPr>
              <a:defRPr sz="1725" b="1">
                <a:solidFill>
                  <a:srgbClr val="144B8E"/>
                </a:solidFill>
                <a:latin typeface="Aptos"/>
                <a:ea typeface="Aptos"/>
                <a:cs typeface="Aptos"/>
              </a:defRPr>
            </a:lvl6pPr>
            <a:lvl7pPr>
              <a:defRPr sz="1725" b="1">
                <a:solidFill>
                  <a:srgbClr val="144B8E"/>
                </a:solidFill>
                <a:latin typeface="Aptos"/>
                <a:ea typeface="Aptos"/>
                <a:cs typeface="Aptos"/>
              </a:defRPr>
            </a:lvl7pPr>
            <a:lvl8pPr>
              <a:defRPr sz="1725" b="1">
                <a:solidFill>
                  <a:srgbClr val="144B8E"/>
                </a:solidFill>
                <a:latin typeface="Aptos"/>
                <a:ea typeface="Aptos"/>
                <a:cs typeface="Aptos"/>
              </a:defRPr>
            </a:lvl8pPr>
            <a:lvl9pPr>
              <a:defRPr sz="1725" b="1">
                <a:solidFill>
                  <a:srgbClr val="144B8E"/>
                </a:solidFill>
                <a:latin typeface="Aptos"/>
                <a:ea typeface="Aptos"/>
                <a:cs typeface="Aptos"/>
              </a:defRPr>
            </a:lvl9pPr>
          </a:lstStyle>
          <a:p xmlns:a="http://schemas.openxmlformats.org/drawingml/2006/main">
            <a:pPr>
              <a:defRPr sz="1725" b="1">
                <a:solidFill>
                  <a:srgbClr val="144B8E"/>
                </a:solidFill>
                <a:latin typeface="Aptos"/>
                <a:ea typeface="Aptos"/>
                <a:cs typeface="Aptos"/>
              </a:defRPr>
            </a:pPr>
            <a:r>
              <a:rPr sz="1725" b="1">
                <a:solidFill>
                  <a:srgbClr val="144B8E"/>
                </a:solidFill>
                <a:latin typeface="Aptos"/>
                <a:ea typeface="Aptos"/>
                <a:cs typeface="Aptos"/>
              </a:rPr>
              <a:t>Fictional examples containing errors. Identify and correct them.</a:t>
            </a:r>
          </a:p>
        </p:txBody>
      </p:sp>
      <p:sp>
        <p:nvSpPr>
          <p:cNvPr id="4" name="body-0">
            <a:extLst xmlns:a="http://schemas.openxmlformats.org/drawingml/2006/main">
              <a:ext uri="{FF2B5EF4-FFF2-40B4-BE49-F238E27FC236}">
                <a16:creationId xmlns:a16="http://schemas.microsoft.com/office/drawing/2014/main" id="{5CB9D872-3E6F-4D10-8BB6-F8DF9C4B3833}"/>
              </a:ext>
            </a:extLst>
          </p:cNvPr>
          <p:cNvSpPr>
            <a:spLocks xmlns:a="http://schemas.openxmlformats.org/drawingml/2006/main" noGrp="1"/>
          </p:cNvSpPr>
          <p:nvPr/>
        </p:nvSpPr>
        <p:spPr>
          <a:xfrm xmlns:a="http://schemas.openxmlformats.org/drawingml/2006/main">
            <a:off x="704850" y="211455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1">
                <a:solidFill>
                  <a:srgbClr val="172B45"/>
                </a:solidFill>
                <a:latin typeface="Aptos"/>
                <a:ea typeface="Aptos"/>
                <a:cs typeface="Aptos"/>
              </a:defRPr>
            </a:defPPr>
            <a:lvl1pPr>
              <a:defRPr sz="2475" b="1">
                <a:solidFill>
                  <a:srgbClr val="172B45"/>
                </a:solidFill>
                <a:latin typeface="Aptos"/>
                <a:ea typeface="Aptos"/>
                <a:cs typeface="Aptos"/>
              </a:defRPr>
            </a:lvl1pPr>
            <a:lvl2pPr>
              <a:defRPr sz="2475" b="1">
                <a:solidFill>
                  <a:srgbClr val="172B45"/>
                </a:solidFill>
                <a:latin typeface="Aptos"/>
                <a:ea typeface="Aptos"/>
                <a:cs typeface="Aptos"/>
              </a:defRPr>
            </a:lvl2pPr>
            <a:lvl3pPr>
              <a:defRPr sz="2475" b="1">
                <a:solidFill>
                  <a:srgbClr val="172B45"/>
                </a:solidFill>
                <a:latin typeface="Aptos"/>
                <a:ea typeface="Aptos"/>
                <a:cs typeface="Aptos"/>
              </a:defRPr>
            </a:lvl3pPr>
            <a:lvl4pPr>
              <a:defRPr sz="2475" b="1">
                <a:solidFill>
                  <a:srgbClr val="172B45"/>
                </a:solidFill>
                <a:latin typeface="Aptos"/>
                <a:ea typeface="Aptos"/>
                <a:cs typeface="Aptos"/>
              </a:defRPr>
            </a:lvl4pPr>
            <a:lvl5pPr>
              <a:defRPr sz="2475" b="1">
                <a:solidFill>
                  <a:srgbClr val="172B45"/>
                </a:solidFill>
                <a:latin typeface="Aptos"/>
                <a:ea typeface="Aptos"/>
                <a:cs typeface="Aptos"/>
              </a:defRPr>
            </a:lvl5pPr>
            <a:lvl6pPr>
              <a:defRPr sz="2475" b="1">
                <a:solidFill>
                  <a:srgbClr val="172B45"/>
                </a:solidFill>
                <a:latin typeface="Aptos"/>
                <a:ea typeface="Aptos"/>
                <a:cs typeface="Aptos"/>
              </a:defRPr>
            </a:lvl6pPr>
            <a:lvl7pPr>
              <a:defRPr sz="2475" b="1">
                <a:solidFill>
                  <a:srgbClr val="172B45"/>
                </a:solidFill>
                <a:latin typeface="Aptos"/>
                <a:ea typeface="Aptos"/>
                <a:cs typeface="Aptos"/>
              </a:defRPr>
            </a:lvl7pPr>
            <a:lvl8pPr>
              <a:defRPr sz="2475" b="1">
                <a:solidFill>
                  <a:srgbClr val="172B45"/>
                </a:solidFill>
                <a:latin typeface="Aptos"/>
                <a:ea typeface="Aptos"/>
                <a:cs typeface="Aptos"/>
              </a:defRPr>
            </a:lvl8pPr>
            <a:lvl9pPr>
              <a:defRPr sz="2475" b="1">
                <a:solidFill>
                  <a:srgbClr val="172B45"/>
                </a:solidFill>
                <a:latin typeface="Aptos"/>
                <a:ea typeface="Aptos"/>
                <a:cs typeface="Aptos"/>
              </a:defRPr>
            </a:lvl9pPr>
          </a:lstStyle>
          <a:p xmlns:a="http://schemas.openxmlformats.org/drawingml/2006/main">
            <a:pPr>
              <a:defRPr sz="2475" b="1">
                <a:solidFill>
                  <a:srgbClr val="172B45"/>
                </a:solidFill>
                <a:latin typeface="Aptos"/>
                <a:ea typeface="Aptos"/>
                <a:cs typeface="Aptos"/>
              </a:defRPr>
            </a:pPr>
            <a:r>
              <a:rPr sz="2475" b="1">
                <a:solidFill>
                  <a:srgbClr val="172B45"/>
                </a:solidFill>
                <a:latin typeface="Aptos"/>
                <a:ea typeface="Aptos"/>
                <a:cs typeface="Aptos"/>
              </a:rPr>
              <a:t>“Transcription produces a DNA copy.”</a:t>
            </a:r>
          </a:p>
        </p:txBody>
      </p:sp>
      <p:sp>
        <p:nvSpPr>
          <p:cNvPr id="5" name="body-1">
            <a:extLst xmlns:a="http://schemas.openxmlformats.org/drawingml/2006/main">
              <a:ext uri="{FF2B5EF4-FFF2-40B4-BE49-F238E27FC236}">
                <a16:creationId xmlns:a16="http://schemas.microsoft.com/office/drawing/2014/main" id="{371FDBE3-6E18-42E6-9EA8-768F4603D0EF}"/>
              </a:ext>
            </a:extLst>
          </p:cNvPr>
          <p:cNvSpPr>
            <a:spLocks xmlns:a="http://schemas.openxmlformats.org/drawingml/2006/main" noGrp="1"/>
          </p:cNvSpPr>
          <p:nvPr/>
        </p:nvSpPr>
        <p:spPr>
          <a:xfrm xmlns:a="http://schemas.openxmlformats.org/drawingml/2006/main">
            <a:off x="704850" y="321945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“A reference list means every claim has been verified.”</a:t>
            </a:r>
          </a:p>
        </p:txBody>
      </p:sp>
      <p:sp>
        <p:nvSpPr>
          <p:cNvPr id="6" name="body-2">
            <a:extLst xmlns:a="http://schemas.openxmlformats.org/drawingml/2006/main">
              <a:ext uri="{FF2B5EF4-FFF2-40B4-BE49-F238E27FC236}">
                <a16:creationId xmlns:a16="http://schemas.microsoft.com/office/drawing/2014/main" id="{7CCF28ED-4A3D-4716-B0BA-375FCC3BE08C}"/>
              </a:ext>
            </a:extLst>
          </p:cNvPr>
          <p:cNvSpPr>
            <a:spLocks xmlns:a="http://schemas.openxmlformats.org/drawingml/2006/main" noGrp="1"/>
          </p:cNvSpPr>
          <p:nvPr/>
        </p:nvSpPr>
        <p:spPr>
          <a:xfrm xmlns:a="http://schemas.openxmlformats.org/drawingml/2006/main">
            <a:off x="704850" y="432435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For each claim: accept, correct or mark as unverified</a:t>
            </a:r>
          </a:p>
        </p:txBody>
      </p:sp>
      <p:sp>
        <p:nvSpPr>
          <p:cNvPr id="7" name="foot">
            <a:extLst xmlns:a="http://schemas.openxmlformats.org/drawingml/2006/main">
              <a:ext uri="{FF2B5EF4-FFF2-40B4-BE49-F238E27FC236}">
                <a16:creationId xmlns:a16="http://schemas.microsoft.com/office/drawing/2014/main" id="{D8247F85-D807-4C6E-ADD6-E2BE19A3745C}"/>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K13, K11</a:t>
            </a:r>
          </a:p>
        </p:txBody>
      </p:sp>
      <p:sp>
        <p:nvSpPr>
          <p:cNvPr id="8" name="number">
            <a:extLst xmlns:a="http://schemas.openxmlformats.org/drawingml/2006/main">
              <a:ext uri="{FF2B5EF4-FFF2-40B4-BE49-F238E27FC236}">
                <a16:creationId xmlns:a16="http://schemas.microsoft.com/office/drawing/2014/main" id="{64F917C2-6209-4B76-AFB5-298B9746E2AF}"/>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21</a:t>
            </a:r>
          </a:p>
        </p:txBody>
      </p:sp>
    </p:spTree>
    <p:extLst>
      <p:ext uri="{BB962C8B-B14F-4D97-AF65-F5344CB8AC3E}">
        <p14:creationId xmlns:p14="http://schemas.microsoft.com/office/powerpoint/2010/main" val="1156165593"/>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B556D7C8-D6E2-4DF4-AE10-EA006D3D6953}"/>
              </a:ext>
            </a:extLst>
          </p:cNvPr>
          <p:cNvPicPr>
            <a:picLocks xmlns:a="http://schemas.openxmlformats.org/drawingml/2006/main" noChangeAspect="1"/>
          </p:cNvPicPr>
          <p:nvPr/>
        </p:nvPicPr>
        <p:blipFill>
          <a:blip xmlns:r="http://schemas.openxmlformats.org/officeDocument/2006/relationships" xmlns:a="http://schemas.openxmlformats.org/drawingml/2006/main" r:embed="Rcd7c7d84fd144583"/>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34543893-5BC9-4508-A444-8913DF5488AD}"/>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Ethical responsibility</a:t>
            </a:r>
          </a:p>
        </p:txBody>
      </p:sp>
      <p:sp>
        <p:nvSpPr>
          <p:cNvPr id="3" name="body-0">
            <a:extLst xmlns:a="http://schemas.openxmlformats.org/drawingml/2006/main">
              <a:ext uri="{FF2B5EF4-FFF2-40B4-BE49-F238E27FC236}">
                <a16:creationId xmlns:a16="http://schemas.microsoft.com/office/drawing/2014/main" id="{5E9CCDA1-DA16-49AA-8594-1EC01646FE68}"/>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Do not upload patient or student personal data.</a:t>
            </a:r>
          </a:p>
        </p:txBody>
      </p:sp>
      <p:sp>
        <p:nvSpPr>
          <p:cNvPr id="4" name="body-1">
            <a:extLst xmlns:a="http://schemas.openxmlformats.org/drawingml/2006/main">
              <a:ext uri="{FF2B5EF4-FFF2-40B4-BE49-F238E27FC236}">
                <a16:creationId xmlns:a16="http://schemas.microsoft.com/office/drawing/2014/main" id="{0922226B-DF5F-4D42-8D9C-40DA520F5715}"/>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Look for bias, missing perspectives and false citations.</a:t>
            </a:r>
          </a:p>
        </p:txBody>
      </p:sp>
      <p:sp>
        <p:nvSpPr>
          <p:cNvPr id="5" name="body-2">
            <a:extLst xmlns:a="http://schemas.openxmlformats.org/drawingml/2006/main">
              <a:ext uri="{FF2B5EF4-FFF2-40B4-BE49-F238E27FC236}">
                <a16:creationId xmlns:a16="http://schemas.microsoft.com/office/drawing/2014/main" id="{BECFF677-AB9E-41D6-99E0-C3A35F35F14A}"/>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Disclose the tool, its purpose and human revisions.</a:t>
            </a:r>
          </a:p>
        </p:txBody>
      </p:sp>
      <p:sp>
        <p:nvSpPr>
          <p:cNvPr id="6" name="body-3">
            <a:extLst xmlns:a="http://schemas.openxmlformats.org/drawingml/2006/main">
              <a:ext uri="{FF2B5EF4-FFF2-40B4-BE49-F238E27FC236}">
                <a16:creationId xmlns:a16="http://schemas.microsoft.com/office/drawing/2014/main" id="{DCAEEB3D-EE11-4785-AB04-BC01913DBCAF}"/>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People remain responsible for the final content.</a:t>
            </a:r>
          </a:p>
        </p:txBody>
      </p:sp>
      <p:sp>
        <p:nvSpPr>
          <p:cNvPr id="7" name="foot">
            <a:extLst xmlns:a="http://schemas.openxmlformats.org/drawingml/2006/main">
              <a:ext uri="{FF2B5EF4-FFF2-40B4-BE49-F238E27FC236}">
                <a16:creationId xmlns:a16="http://schemas.microsoft.com/office/drawing/2014/main" id="{218D64BE-FE11-4E23-ACAC-2E7C149FBF0F}"/>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 K10, K11, K12</a:t>
            </a:r>
          </a:p>
        </p:txBody>
      </p:sp>
      <p:sp>
        <p:nvSpPr>
          <p:cNvPr id="8" name="number">
            <a:extLst xmlns:a="http://schemas.openxmlformats.org/drawingml/2006/main">
              <a:ext uri="{FF2B5EF4-FFF2-40B4-BE49-F238E27FC236}">
                <a16:creationId xmlns:a16="http://schemas.microsoft.com/office/drawing/2014/main" id="{B832D7C9-5956-4480-A153-51AD5B40F737}"/>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22</a:t>
            </a:r>
          </a:p>
        </p:txBody>
      </p:sp>
    </p:spTree>
    <p:extLst>
      <p:ext uri="{BB962C8B-B14F-4D97-AF65-F5344CB8AC3E}">
        <p14:creationId xmlns:p14="http://schemas.microsoft.com/office/powerpoint/2010/main" val="2118324774"/>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6502996-16C8-4618-9A33-9BF3546D24C4}"/>
              </a:ext>
            </a:extLst>
          </p:cNvPr>
          <p:cNvPicPr>
            <a:picLocks xmlns:a="http://schemas.openxmlformats.org/drawingml/2006/main" noChangeAspect="1"/>
          </p:cNvPicPr>
          <p:nvPr/>
        </p:nvPicPr>
        <p:blipFill>
          <a:blip xmlns:r="http://schemas.openxmlformats.org/officeDocument/2006/relationships" xmlns:a="http://schemas.openxmlformats.org/drawingml/2006/main" r:embed="R1cda880f23654d54"/>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18D59DE7-0727-4B2C-ABA7-FE2777E7BE48}"/>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A brief learning check</a:t>
            </a:r>
          </a:p>
        </p:txBody>
      </p:sp>
      <p:sp>
        <p:nvSpPr>
          <p:cNvPr id="3" name="body-0">
            <a:extLst xmlns:a="http://schemas.openxmlformats.org/drawingml/2006/main">
              <a:ext uri="{FF2B5EF4-FFF2-40B4-BE49-F238E27FC236}">
                <a16:creationId xmlns:a16="http://schemas.microsoft.com/office/drawing/2014/main" id="{8F6B44FF-DFC4-4EC0-9B77-CF9629E34219}"/>
              </a:ext>
            </a:extLst>
          </p:cNvPr>
          <p:cNvSpPr>
            <a:spLocks xmlns:a="http://schemas.openxmlformats.org/drawingml/2006/main" noGrp="1"/>
          </p:cNvSpPr>
          <p:nvPr/>
        </p:nvSpPr>
        <p:spPr>
          <a:xfrm xmlns:a="http://schemas.openxmlformats.org/drawingml/2006/main">
            <a:off x="704850" y="19050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1  Is a fixed learning-style label enough to choose a method?</a:t>
            </a:r>
          </a:p>
        </p:txBody>
      </p:sp>
      <p:sp>
        <p:nvSpPr>
          <p:cNvPr id="4" name="body-1">
            <a:extLst xmlns:a="http://schemas.openxmlformats.org/drawingml/2006/main">
              <a:ext uri="{FF2B5EF4-FFF2-40B4-BE49-F238E27FC236}">
                <a16:creationId xmlns:a16="http://schemas.microsoft.com/office/drawing/2014/main" id="{7941CFF5-E9BE-40D3-8423-908C558990C2}"/>
              </a:ext>
            </a:extLst>
          </p:cNvPr>
          <p:cNvSpPr>
            <a:spLocks xmlns:a="http://schemas.openxmlformats.org/drawingml/2006/main" noGrp="1"/>
          </p:cNvSpPr>
          <p:nvPr/>
        </p:nvSpPr>
        <p:spPr>
          <a:xfrm xmlns:a="http://schemas.openxmlformats.org/drawingml/2006/main">
            <a:off x="704850" y="30099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2  Which Miller level can simulation demonstrate?</a:t>
            </a:r>
          </a:p>
        </p:txBody>
      </p:sp>
      <p:sp>
        <p:nvSpPr>
          <p:cNvPr id="5" name="body-2">
            <a:extLst xmlns:a="http://schemas.openxmlformats.org/drawingml/2006/main">
              <a:ext uri="{FF2B5EF4-FFF2-40B4-BE49-F238E27FC236}">
                <a16:creationId xmlns:a16="http://schemas.microsoft.com/office/drawing/2014/main" id="{BDAD098E-73F5-41DB-8300-64EBC3DD14E3}"/>
              </a:ext>
            </a:extLst>
          </p:cNvPr>
          <p:cNvSpPr>
            <a:spLocks xmlns:a="http://schemas.openxmlformats.org/drawingml/2006/main" noGrp="1"/>
          </p:cNvSpPr>
          <p:nvPr/>
        </p:nvSpPr>
        <p:spPr>
          <a:xfrm xmlns:a="http://schemas.openxmlformats.org/drawingml/2006/main">
            <a:off x="704850" y="4114800"/>
            <a:ext cx="1057275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3  What is the first check when AI gives a reference?</a:t>
            </a:r>
          </a:p>
        </p:txBody>
      </p:sp>
      <p:sp>
        <p:nvSpPr>
          <p:cNvPr id="6" name="foot">
            <a:extLst xmlns:a="http://schemas.openxmlformats.org/drawingml/2006/main">
              <a:ext uri="{FF2B5EF4-FFF2-40B4-BE49-F238E27FC236}">
                <a16:creationId xmlns:a16="http://schemas.microsoft.com/office/drawing/2014/main" id="{0FBF6E16-9CBE-4B95-BDB2-F5DD769E19FB}"/>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K4, K7</a:t>
            </a:r>
          </a:p>
        </p:txBody>
      </p:sp>
      <p:sp>
        <p:nvSpPr>
          <p:cNvPr id="7" name="number">
            <a:extLst xmlns:a="http://schemas.openxmlformats.org/drawingml/2006/main">
              <a:ext uri="{FF2B5EF4-FFF2-40B4-BE49-F238E27FC236}">
                <a16:creationId xmlns:a16="http://schemas.microsoft.com/office/drawing/2014/main" id="{66136595-D271-4A0A-98CA-1B195597BAC6}"/>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23</a:t>
            </a:r>
          </a:p>
        </p:txBody>
      </p:sp>
    </p:spTree>
    <p:extLst>
      <p:ext uri="{BB962C8B-B14F-4D97-AF65-F5344CB8AC3E}">
        <p14:creationId xmlns:p14="http://schemas.microsoft.com/office/powerpoint/2010/main" val="2023943811"/>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76E922A3-264F-4A58-AA08-84A763261238}"/>
              </a:ext>
            </a:extLst>
          </p:cNvPr>
          <p:cNvPicPr>
            <a:picLocks xmlns:a="http://schemas.openxmlformats.org/drawingml/2006/main" noChangeAspect="1"/>
          </p:cNvPicPr>
          <p:nvPr/>
        </p:nvPicPr>
        <p:blipFill>
          <a:blip xmlns:r="http://schemas.openxmlformats.org/officeDocument/2006/relationships" xmlns:a="http://schemas.openxmlformats.org/drawingml/2006/main" r:embed="Rff7883bb57f84a46"/>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5E8FFB2C-4B61-4939-A006-81AD61AF0328}"/>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Moving into team work</a:t>
            </a:r>
          </a:p>
        </p:txBody>
      </p:sp>
      <p:sp>
        <p:nvSpPr>
          <p:cNvPr id="3" name="body-0">
            <a:extLst xmlns:a="http://schemas.openxmlformats.org/drawingml/2006/main">
              <a:ext uri="{FF2B5EF4-FFF2-40B4-BE49-F238E27FC236}">
                <a16:creationId xmlns:a16="http://schemas.microsoft.com/office/drawing/2014/main" id="{5489D93D-FE34-497B-B51D-F4F1FAAE6EEE}"/>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One course topic and one learning objective</a:t>
            </a:r>
          </a:p>
        </p:txBody>
      </p:sp>
      <p:sp>
        <p:nvSpPr>
          <p:cNvPr id="4" name="body-1">
            <a:extLst xmlns:a="http://schemas.openxmlformats.org/drawingml/2006/main">
              <a:ext uri="{FF2B5EF4-FFF2-40B4-BE49-F238E27FC236}">
                <a16:creationId xmlns:a16="http://schemas.microsoft.com/office/drawing/2014/main" id="{99947C73-17D4-48D4-A2F3-3C15A9884E89}"/>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Choice of method and source verification</a:t>
            </a:r>
          </a:p>
        </p:txBody>
      </p:sp>
      <p:sp>
        <p:nvSpPr>
          <p:cNvPr id="5" name="body-2">
            <a:extLst xmlns:a="http://schemas.openxmlformats.org/drawingml/2006/main">
              <a:ext uri="{FF2B5EF4-FFF2-40B4-BE49-F238E27FC236}">
                <a16:creationId xmlns:a16="http://schemas.microsoft.com/office/drawing/2014/main" id="{5E1AD5B9-2A1B-48FC-957D-8ECC98B0F4F4}"/>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Concrete roles for learner, teacher and medical school</a:t>
            </a:r>
          </a:p>
        </p:txBody>
      </p:sp>
      <p:sp>
        <p:nvSpPr>
          <p:cNvPr id="6" name="body-3">
            <a:extLst xmlns:a="http://schemas.openxmlformats.org/drawingml/2006/main">
              <a:ext uri="{FF2B5EF4-FFF2-40B4-BE49-F238E27FC236}">
                <a16:creationId xmlns:a16="http://schemas.microsoft.com/office/drawing/2014/main" id="{73E8FA74-F32D-4104-A7BF-27F175387667}"/>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A short presentation and a personal learning commitment</a:t>
            </a:r>
          </a:p>
        </p:txBody>
      </p:sp>
      <p:sp>
        <p:nvSpPr>
          <p:cNvPr id="7" name="foot">
            <a:extLst xmlns:a="http://schemas.openxmlformats.org/drawingml/2006/main">
              <a:ext uri="{FF2B5EF4-FFF2-40B4-BE49-F238E27FC236}">
                <a16:creationId xmlns:a16="http://schemas.microsoft.com/office/drawing/2014/main" id="{54B2E848-429A-4125-9657-0B988A8ADA3F}"/>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a:t>
            </a:r>
          </a:p>
        </p:txBody>
      </p:sp>
      <p:sp>
        <p:nvSpPr>
          <p:cNvPr id="8" name="number">
            <a:extLst xmlns:a="http://schemas.openxmlformats.org/drawingml/2006/main">
              <a:ext uri="{FF2B5EF4-FFF2-40B4-BE49-F238E27FC236}">
                <a16:creationId xmlns:a16="http://schemas.microsoft.com/office/drawing/2014/main" id="{0BD36C12-0207-4B0E-92E4-57EA07A85A3D}"/>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24</a:t>
            </a:r>
          </a:p>
        </p:txBody>
      </p:sp>
    </p:spTree>
    <p:extLst>
      <p:ext uri="{BB962C8B-B14F-4D97-AF65-F5344CB8AC3E}">
        <p14:creationId xmlns:p14="http://schemas.microsoft.com/office/powerpoint/2010/main" val="116630490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57D8CB90-2809-48FF-888B-85A86D973ABA}"/>
              </a:ext>
            </a:extLst>
          </p:cNvPr>
          <p:cNvPicPr>
            <a:picLocks xmlns:a="http://schemas.openxmlformats.org/drawingml/2006/main" noChangeAspect="1"/>
          </p:cNvPicPr>
          <p:nvPr/>
        </p:nvPicPr>
        <p:blipFill>
          <a:blip xmlns:r="http://schemas.openxmlformats.org/officeDocument/2006/relationships" xmlns:a="http://schemas.openxmlformats.org/drawingml/2006/main" r:embed="Rffe5dc4fbf194bf2"/>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27015F06-E8AD-4B0C-B46C-AA12EEB71F1D}"/>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The team task</a:t>
            </a:r>
          </a:p>
        </p:txBody>
      </p:sp>
      <p:sp>
        <p:nvSpPr>
          <p:cNvPr id="3" name="body-0">
            <a:extLst xmlns:a="http://schemas.openxmlformats.org/drawingml/2006/main">
              <a:ext uri="{FF2B5EF4-FFF2-40B4-BE49-F238E27FC236}">
                <a16:creationId xmlns:a16="http://schemas.microsoft.com/office/drawing/2014/main" id="{8D6EE959-D608-47BA-9A21-04A71BCBA743}"/>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Aim for 4–6 members; one device can be shared.</a:t>
            </a:r>
          </a:p>
        </p:txBody>
      </p:sp>
      <p:sp>
        <p:nvSpPr>
          <p:cNvPr id="4" name="body-1">
            <a:extLst xmlns:a="http://schemas.openxmlformats.org/drawingml/2006/main">
              <a:ext uri="{FF2B5EF4-FFF2-40B4-BE49-F238E27FC236}">
                <a16:creationId xmlns:a16="http://schemas.microsoft.com/office/drawing/2014/main" id="{73E421EC-8015-49A2-90EF-9BC94C5F2D98}"/>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Everyone writes an initial idea before discussion.</a:t>
            </a:r>
          </a:p>
        </p:txBody>
      </p:sp>
      <p:sp>
        <p:nvSpPr>
          <p:cNvPr id="5" name="body-2">
            <a:extLst xmlns:a="http://schemas.openxmlformats.org/drawingml/2006/main">
              <a:ext uri="{FF2B5EF4-FFF2-40B4-BE49-F238E27FC236}">
                <a16:creationId xmlns:a16="http://schemas.microsoft.com/office/drawing/2014/main" id="{4927AB25-A5B3-4B10-9C2F-E28E3AD1574E}"/>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Share coordination, recording, source checking and presenting.</a:t>
            </a:r>
          </a:p>
        </p:txBody>
      </p:sp>
      <p:sp>
        <p:nvSpPr>
          <p:cNvPr id="6" name="body-3">
            <a:extLst xmlns:a="http://schemas.openxmlformats.org/drawingml/2006/main">
              <a:ext uri="{FF2B5EF4-FFF2-40B4-BE49-F238E27FC236}">
                <a16:creationId xmlns:a16="http://schemas.microsoft.com/office/drawing/2014/main" id="{1F941153-A1B8-4A35-864B-7E44AAF8F656}"/>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Every member can explain the decision.</a:t>
            </a:r>
          </a:p>
        </p:txBody>
      </p:sp>
      <p:sp>
        <p:nvSpPr>
          <p:cNvPr id="7" name="foot">
            <a:extLst xmlns:a="http://schemas.openxmlformats.org/drawingml/2006/main">
              <a:ext uri="{FF2B5EF4-FFF2-40B4-BE49-F238E27FC236}">
                <a16:creationId xmlns:a16="http://schemas.microsoft.com/office/drawing/2014/main" id="{AFAD9EB7-CD4E-4CD4-8DA1-C2F34965ADB4}"/>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a:t>
            </a:r>
          </a:p>
        </p:txBody>
      </p:sp>
      <p:sp>
        <p:nvSpPr>
          <p:cNvPr id="8" name="number">
            <a:extLst xmlns:a="http://schemas.openxmlformats.org/drawingml/2006/main">
              <a:ext uri="{FF2B5EF4-FFF2-40B4-BE49-F238E27FC236}">
                <a16:creationId xmlns:a16="http://schemas.microsoft.com/office/drawing/2014/main" id="{F55E075F-16EE-4642-B6FB-6CD7D15F6ED2}"/>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25</a:t>
            </a:r>
          </a:p>
        </p:txBody>
      </p:sp>
    </p:spTree>
    <p:extLst>
      <p:ext uri="{BB962C8B-B14F-4D97-AF65-F5344CB8AC3E}">
        <p14:creationId xmlns:p14="http://schemas.microsoft.com/office/powerpoint/2010/main" val="92928744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A29DDD46-A285-4308-AEDE-CC6723EE36BC}"/>
              </a:ext>
            </a:extLst>
          </p:cNvPr>
          <p:cNvPicPr>
            <a:picLocks xmlns:a="http://schemas.openxmlformats.org/drawingml/2006/main" noChangeAspect="1"/>
          </p:cNvPicPr>
          <p:nvPr/>
        </p:nvPicPr>
        <p:blipFill>
          <a:blip xmlns:r="http://schemas.openxmlformats.org/officeDocument/2006/relationships" xmlns:a="http://schemas.openxmlformats.org/drawingml/2006/main" r:embed="R03eb7c4f7b87408d"/>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772E3CEB-A091-4B07-9B77-C711A15084B0}"/>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Workshop 1: 50 minutes</a:t>
            </a:r>
          </a:p>
        </p:txBody>
      </p:sp>
      <p:graphicFrame>
        <p:nvGraphicFramePr>
          <p:cNvPr id="3" name="">
            <a:extLst xmlns:a="http://schemas.openxmlformats.org/drawingml/2006/main">
              <a:ext uri="{FF2B5EF4-FFF2-40B4-BE49-F238E27FC236}">
                <a16:creationId xmlns:a16="http://schemas.microsoft.com/office/drawing/2014/main" id="{C430FAC3-8F4E-45D4-A54F-0E75A05E1C73}"/>
              </a:ext>
            </a:extLst>
          </p:cNvPr>
          <p:cNvGraphicFramePr/>
          <p:nvPr/>
        </p:nvGraphicFramePr>
        <p:xfrm>
          <a:off xmlns:a="http://schemas.openxmlformats.org/drawingml/2006/main" x="666750" y="1771650"/>
          <a:ext xmlns:a="http://schemas.openxmlformats.org/drawingml/2006/main" cx="10858500" cy="4000500"/>
        </p:xfrm>
        <a:graphic xmlns:a="http://schemas.openxmlformats.org/drawingml/2006/main">
          <a:graphicData uri="http://schemas.openxmlformats.org/drawingml/2006/table">
            <a:tbl>
              <a:tblPr/>
              <a:tblGrid>
                <a:gridCol w="2190750"/>
                <a:gridCol w="5048250"/>
                <a:gridCol w="3619500"/>
              </a:tblGrid>
              <a:tr h="571500">
                <a:tc>
                  <a:txBody>
                    <a:bodyPr wrap="square" lIns="123825" tIns="95250" rIns="123825" bIns="95250">
                      <a:noAutofit/>
                    </a:bodyPr>
                    <a:lstStyle/>
                    <a:p>
                      <a:r>
                        <a:rPr sz="1800" b="1">
                          <a:solidFill>
                            <a:srgbClr val="FFFFFF"/>
                          </a:solidFill>
                          <a:latin typeface="Aptos"/>
                          <a:ea typeface="Aptos"/>
                          <a:cs typeface="Aptos"/>
                        </a:rPr>
                        <a:t>Minutes</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Task</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Interim product</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571500">
                <a:tc>
                  <a:txBody>
                    <a:bodyPr wrap="square" lIns="123825" tIns="95250" rIns="123825" bIns="95250">
                      <a:noAutofit/>
                    </a:bodyPr>
                    <a:lstStyle/>
                    <a:p>
                      <a:r>
                        <a:rPr sz="1800" b="0">
                          <a:solidFill>
                            <a:srgbClr val="172B45"/>
                          </a:solidFill>
                          <a:latin typeface="Aptos"/>
                          <a:ea typeface="Aptos"/>
                          <a:cs typeface="Aptos"/>
                        </a:rPr>
                        <a:t>0–5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Groups and roles</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Group code</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571500">
                <a:tc>
                  <a:txBody>
                    <a:bodyPr wrap="square" lIns="123825" tIns="95250" rIns="123825" bIns="95250">
                      <a:noAutofit/>
                    </a:bodyPr>
                    <a:lstStyle/>
                    <a:p>
                      <a:r>
                        <a:rPr sz="1800" b="0">
                          <a:solidFill>
                            <a:srgbClr val="172B45"/>
                          </a:solidFill>
                          <a:latin typeface="Aptos"/>
                          <a:ea typeface="Aptos"/>
                          <a:cs typeface="Aptos"/>
                        </a:rPr>
                        <a:t>5–15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Individual thinking and topic choice</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One objective</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571500">
                <a:tc>
                  <a:txBody>
                    <a:bodyPr wrap="square" lIns="123825" tIns="95250" rIns="123825" bIns="95250">
                      <a:noAutofit/>
                    </a:bodyPr>
                    <a:lstStyle/>
                    <a:p>
                      <a:r>
                        <a:rPr sz="1800" b="0">
                          <a:solidFill>
                            <a:srgbClr val="172B45"/>
                          </a:solidFill>
                          <a:latin typeface="Aptos"/>
                          <a:ea typeface="Aptos"/>
                          <a:cs typeface="Aptos"/>
                        </a:rPr>
                        <a:t>15–25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Discuss methods</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Initial design</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571500">
                <a:tc>
                  <a:txBody>
                    <a:bodyPr wrap="square" lIns="123825" tIns="95250" rIns="123825" bIns="95250">
                      <a:noAutofit/>
                    </a:bodyPr>
                    <a:lstStyle/>
                    <a:p>
                      <a:r>
                        <a:rPr sz="1800" b="0">
                          <a:solidFill>
                            <a:srgbClr val="172B45"/>
                          </a:solidFill>
                          <a:latin typeface="Aptos"/>
                          <a:ea typeface="Aptos"/>
                          <a:cs typeface="Aptos"/>
                        </a:rPr>
                        <a:t>25–35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Generate alternatives with AI</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Prompt and output record</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571500">
                <a:tc>
                  <a:txBody>
                    <a:bodyPr wrap="square" lIns="123825" tIns="95250" rIns="123825" bIns="95250">
                      <a:noAutofit/>
                    </a:bodyPr>
                    <a:lstStyle/>
                    <a:p>
                      <a:r>
                        <a:rPr sz="1800" b="0">
                          <a:solidFill>
                            <a:srgbClr val="172B45"/>
                          </a:solidFill>
                          <a:latin typeface="Aptos"/>
                          <a:ea typeface="Aptos"/>
                          <a:cs typeface="Aptos"/>
                        </a:rPr>
                        <a:t>35–45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Check two claims</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Evidence record</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571500">
                <a:tc>
                  <a:txBody>
                    <a:bodyPr wrap="square" lIns="123825" tIns="95250" rIns="123825" bIns="95250">
                      <a:noAutofit/>
                    </a:bodyPr>
                    <a:lstStyle/>
                    <a:p>
                      <a:r>
                        <a:rPr sz="1800" b="0">
                          <a:solidFill>
                            <a:srgbClr val="172B45"/>
                          </a:solidFill>
                          <a:latin typeface="Aptos"/>
                          <a:ea typeface="Aptos"/>
                          <a:cs typeface="Aptos"/>
                        </a:rPr>
                        <a:t>45–50</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Agree responsibilities and organise</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Presentation outline</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bl>
          </a:graphicData>
        </a:graphic>
      </p:graphicFrame>
      <p:sp>
        <p:nvSpPr>
          <p:cNvPr id="4" name="foot">
            <a:extLst xmlns:a="http://schemas.openxmlformats.org/drawingml/2006/main">
              <a:ext uri="{FF2B5EF4-FFF2-40B4-BE49-F238E27FC236}">
                <a16:creationId xmlns:a16="http://schemas.microsoft.com/office/drawing/2014/main" id="{B5CA240C-FF57-44B9-863C-47802ABE9495}"/>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a:t>
            </a:r>
          </a:p>
        </p:txBody>
      </p:sp>
      <p:sp>
        <p:nvSpPr>
          <p:cNvPr id="5" name="number">
            <a:extLst xmlns:a="http://schemas.openxmlformats.org/drawingml/2006/main">
              <a:ext uri="{FF2B5EF4-FFF2-40B4-BE49-F238E27FC236}">
                <a16:creationId xmlns:a16="http://schemas.microsoft.com/office/drawing/2014/main" id="{38915678-947E-46AE-B541-C0AC9C28B437}"/>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26</a:t>
            </a:r>
          </a:p>
        </p:txBody>
      </p:sp>
    </p:spTree>
    <p:extLst>
      <p:ext uri="{BB962C8B-B14F-4D97-AF65-F5344CB8AC3E}">
        <p14:creationId xmlns:p14="http://schemas.microsoft.com/office/powerpoint/2010/main" val="80680205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1A90BF2A-EF03-4B4B-9809-FA4CC04A0178}"/>
              </a:ext>
            </a:extLst>
          </p:cNvPr>
          <p:cNvPicPr>
            <a:picLocks xmlns:a="http://schemas.openxmlformats.org/drawingml/2006/main" noChangeAspect="1"/>
          </p:cNvPicPr>
          <p:nvPr/>
        </p:nvPicPr>
        <p:blipFill>
          <a:blip xmlns:r="http://schemas.openxmlformats.org/officeDocument/2006/relationships" xmlns:a="http://schemas.openxmlformats.org/drawingml/2006/main" r:embed="Rf80e3afbf6cd4831"/>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64ADCA19-01AA-438F-8098-5347231B377C}"/>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Workshop 2: 50 minutes</a:t>
            </a:r>
          </a:p>
        </p:txBody>
      </p:sp>
      <p:graphicFrame>
        <p:nvGraphicFramePr>
          <p:cNvPr id="3" name="">
            <a:extLst xmlns:a="http://schemas.openxmlformats.org/drawingml/2006/main">
              <a:ext uri="{FF2B5EF4-FFF2-40B4-BE49-F238E27FC236}">
                <a16:creationId xmlns:a16="http://schemas.microsoft.com/office/drawing/2014/main" id="{6DC4E7F7-2BCB-41B2-9276-0B9316C5A29F}"/>
              </a:ext>
            </a:extLst>
          </p:cNvPr>
          <p:cNvGraphicFramePr/>
          <p:nvPr/>
        </p:nvGraphicFramePr>
        <p:xfrm>
          <a:off xmlns:a="http://schemas.openxmlformats.org/drawingml/2006/main" x="666750" y="1771650"/>
          <a:ext xmlns:a="http://schemas.openxmlformats.org/drawingml/2006/main" cx="10858500" cy="4343400"/>
        </p:xfrm>
        <a:graphic xmlns:a="http://schemas.openxmlformats.org/drawingml/2006/main">
          <a:graphicData uri="http://schemas.openxmlformats.org/drawingml/2006/table">
            <a:tbl>
              <a:tblPr/>
              <a:tblGrid>
                <a:gridCol w="2190750"/>
                <a:gridCol w="4286250"/>
                <a:gridCol w="4381500"/>
              </a:tblGrid>
              <a:tr h="723900">
                <a:tc>
                  <a:txBody>
                    <a:bodyPr wrap="square" lIns="123825" tIns="95250" rIns="123825" bIns="95250">
                      <a:noAutofit/>
                    </a:bodyPr>
                    <a:lstStyle/>
                    <a:p>
                      <a:r>
                        <a:rPr sz="1800" b="1">
                          <a:solidFill>
                            <a:srgbClr val="FFFFFF"/>
                          </a:solidFill>
                          <a:latin typeface="Aptos"/>
                          <a:ea typeface="Aptos"/>
                          <a:cs typeface="Aptos"/>
                        </a:rPr>
                        <a:t>Minutes</a:t>
                      </a:r>
                    </a:p>
                  </a:txBody>
                  <a:tcPr marL="91440" marR="91440" marT="45720" marB="45720" anchor="ctr">
                    <a:lnL w="9525">
                      <a:solidFill>
                        <a:srgbClr val="CEDAE9"/>
                      </a:solidFill>
                      <a:prstDash val="solid"/>
                    </a:lnL>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Task</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c>
                  <a:txBody>
                    <a:bodyPr wrap="square" lIns="123825" tIns="95250" rIns="123825" bIns="95250">
                      <a:noAutofit/>
                    </a:bodyPr>
                    <a:lstStyle/>
                    <a:p>
                      <a:r>
                        <a:rPr sz="1800" b="1">
                          <a:solidFill>
                            <a:srgbClr val="FFFFFF"/>
                          </a:solidFill>
                          <a:latin typeface="Aptos"/>
                          <a:ea typeface="Aptos"/>
                          <a:cs typeface="Aptos"/>
                        </a:rPr>
                        <a:t>Interim product</a:t>
                      </a:r>
                    </a:p>
                  </a:txBody>
                  <a:tcPr marL="91440" marR="91440" marT="45720" marB="45720" anchor="ctr">
                    <a:lnR w="9525">
                      <a:solidFill>
                        <a:srgbClr val="CEDAE9"/>
                      </a:solidFill>
                      <a:prstDash val="solid"/>
                    </a:lnR>
                    <a:lnT w="9525">
                      <a:solidFill>
                        <a:srgbClr val="CEDAE9"/>
                      </a:solidFill>
                      <a:prstDash val="solid"/>
                    </a:lnT>
                    <a:lnB w="9525">
                      <a:solidFill>
                        <a:srgbClr val="CEDAE9"/>
                      </a:solidFill>
                      <a:prstDash val="solid"/>
                    </a:lnB>
                    <a:solidFill>
                      <a:srgbClr val="144B8E"/>
                    </a:solidFill>
                  </a:tcPr>
                </a:tc>
              </a:tr>
              <a:tr h="723900">
                <a:tc>
                  <a:txBody>
                    <a:bodyPr wrap="square" lIns="123825" tIns="95250" rIns="123825" bIns="95250">
                      <a:noAutofit/>
                    </a:bodyPr>
                    <a:lstStyle/>
                    <a:p>
                      <a:r>
                        <a:rPr sz="1800" b="0">
                          <a:solidFill>
                            <a:srgbClr val="172B45"/>
                          </a:solidFill>
                          <a:latin typeface="Aptos"/>
                          <a:ea typeface="Aptos"/>
                          <a:cs typeface="Aptos"/>
                        </a:rPr>
                        <a:t>0–7</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Peer review</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One strength and one revision</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7–15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Revise and rehearse</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Four slides or one page</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15–40</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Presentations or gallery rounds</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Tool experience and role discussion</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r h="723900">
                <a:tc>
                  <a:txBody>
                    <a:bodyPr wrap="square" lIns="123825" tIns="95250" rIns="123825" bIns="95250">
                      <a:noAutofit/>
                    </a:bodyPr>
                    <a:lstStyle/>
                    <a:p>
                      <a:r>
                        <a:rPr sz="1800" b="0">
                          <a:solidFill>
                            <a:srgbClr val="172B45"/>
                          </a:solidFill>
                          <a:latin typeface="Aptos"/>
                          <a:ea typeface="Aptos"/>
                          <a:cs typeface="Aptos"/>
                        </a:rPr>
                        <a:t>40–45</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Shared reflection</a:t>
                      </a:r>
                    </a:p>
                  </a:txBody>
                  <a:tcPr marL="91440" marR="91440" marT="45720" marB="45720" anchor="ctr">
                    <a:lnR w="9525">
                      <a:solidFill>
                        <a:srgbClr val="CEDAE9"/>
                      </a:solidFill>
                      <a:prstDash val="solid"/>
                    </a:lnR>
                    <a:lnB w="9525">
                      <a:solidFill>
                        <a:srgbClr val="CEDAE9"/>
                      </a:solidFill>
                      <a:prstDash val="solid"/>
                    </a:lnB>
                    <a:solidFill>
                      <a:srgbClr val="EFF4FA"/>
                    </a:solidFill>
                  </a:tcPr>
                </a:tc>
                <a:tc>
                  <a:txBody>
                    <a:bodyPr wrap="square" lIns="123825" tIns="95250" rIns="123825" bIns="95250">
                      <a:noAutofit/>
                    </a:bodyPr>
                    <a:lstStyle/>
                    <a:p>
                      <a:r>
                        <a:rPr sz="1800" b="0">
                          <a:solidFill>
                            <a:srgbClr val="172B45"/>
                          </a:solidFill>
                          <a:latin typeface="Aptos"/>
                          <a:ea typeface="Aptos"/>
                          <a:cs typeface="Aptos"/>
                        </a:rPr>
                        <a:t>Method and ethical insight</a:t>
                      </a:r>
                    </a:p>
                  </a:txBody>
                  <a:tcPr marL="91440" marR="91440" marT="45720" marB="45720" anchor="ctr">
                    <a:lnR w="9525">
                      <a:solidFill>
                        <a:srgbClr val="CEDAE9"/>
                      </a:solidFill>
                      <a:prstDash val="solid"/>
                    </a:lnR>
                    <a:lnB w="9525">
                      <a:solidFill>
                        <a:srgbClr val="CEDAE9"/>
                      </a:solidFill>
                      <a:prstDash val="solid"/>
                    </a:lnB>
                    <a:solidFill>
                      <a:srgbClr val="EFF4FA"/>
                    </a:solidFill>
                  </a:tcPr>
                </a:tc>
              </a:tr>
              <a:tr h="723900">
                <a:tc>
                  <a:txBody>
                    <a:bodyPr wrap="square" lIns="123825" tIns="95250" rIns="123825" bIns="95250">
                      <a:noAutofit/>
                    </a:bodyPr>
                    <a:lstStyle/>
                    <a:p>
                      <a:r>
                        <a:rPr sz="1800" b="0">
                          <a:solidFill>
                            <a:srgbClr val="172B45"/>
                          </a:solidFill>
                          <a:latin typeface="Aptos"/>
                          <a:ea typeface="Aptos"/>
                          <a:cs typeface="Aptos"/>
                        </a:rPr>
                        <a:t>45–50</a:t>
                      </a:r>
                    </a:p>
                  </a:txBody>
                  <a:tcPr marL="91440" marR="91440" marT="45720" marB="45720" anchor="ctr">
                    <a:lnL w="9525">
                      <a:solidFill>
                        <a:srgbClr val="CEDAE9"/>
                      </a:solidFill>
                      <a:prstDash val="solid"/>
                    </a:lnL>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Individual exit ticket</a:t>
                      </a:r>
                    </a:p>
                  </a:txBody>
                  <a:tcPr marL="91440" marR="91440" marT="45720" marB="45720" anchor="ctr">
                    <a:lnR w="9525">
                      <a:solidFill>
                        <a:srgbClr val="CEDAE9"/>
                      </a:solidFill>
                      <a:prstDash val="solid"/>
                    </a:lnR>
                    <a:lnB w="9525">
                      <a:solidFill>
                        <a:srgbClr val="CEDAE9"/>
                      </a:solidFill>
                      <a:prstDash val="solid"/>
                    </a:lnB>
                    <a:solidFill>
                      <a:srgbClr val="FFFFFF"/>
                    </a:solidFill>
                  </a:tcPr>
                </a:tc>
                <a:tc>
                  <a:txBody>
                    <a:bodyPr wrap="square" lIns="123825" tIns="95250" rIns="123825" bIns="95250">
                      <a:noAutofit/>
                    </a:bodyPr>
                    <a:lstStyle/>
                    <a:p>
                      <a:r>
                        <a:rPr sz="1800" b="0">
                          <a:solidFill>
                            <a:srgbClr val="172B45"/>
                          </a:solidFill>
                          <a:latin typeface="Aptos"/>
                          <a:ea typeface="Aptos"/>
                          <a:cs typeface="Aptos"/>
                        </a:rPr>
                        <a:t>Next learning step</a:t>
                      </a:r>
                    </a:p>
                  </a:txBody>
                  <a:tcPr marL="91440" marR="91440" marT="45720" marB="45720" anchor="ctr">
                    <a:lnR w="9525">
                      <a:solidFill>
                        <a:srgbClr val="CEDAE9"/>
                      </a:solidFill>
                      <a:prstDash val="solid"/>
                    </a:lnR>
                    <a:lnB w="9525">
                      <a:solidFill>
                        <a:srgbClr val="CEDAE9"/>
                      </a:solidFill>
                      <a:prstDash val="solid"/>
                    </a:lnB>
                    <a:solidFill>
                      <a:srgbClr val="FFFFFF"/>
                    </a:solidFill>
                  </a:tcPr>
                </a:tc>
              </a:tr>
            </a:tbl>
          </a:graphicData>
        </a:graphic>
      </p:graphicFrame>
      <p:sp>
        <p:nvSpPr>
          <p:cNvPr id="4" name="foot">
            <a:extLst xmlns:a="http://schemas.openxmlformats.org/drawingml/2006/main">
              <a:ext uri="{FF2B5EF4-FFF2-40B4-BE49-F238E27FC236}">
                <a16:creationId xmlns:a16="http://schemas.microsoft.com/office/drawing/2014/main" id="{DA077465-D01F-415A-A049-64FD77D5712C}"/>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a:t>
            </a:r>
          </a:p>
        </p:txBody>
      </p:sp>
      <p:sp>
        <p:nvSpPr>
          <p:cNvPr id="5" name="number">
            <a:extLst xmlns:a="http://schemas.openxmlformats.org/drawingml/2006/main">
              <a:ext uri="{FF2B5EF4-FFF2-40B4-BE49-F238E27FC236}">
                <a16:creationId xmlns:a16="http://schemas.microsoft.com/office/drawing/2014/main" id="{6963B3EA-BB4B-4ECD-9605-50CC8E7D3035}"/>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27</a:t>
            </a:r>
          </a:p>
        </p:txBody>
      </p:sp>
    </p:spTree>
    <p:extLst>
      <p:ext uri="{BB962C8B-B14F-4D97-AF65-F5344CB8AC3E}">
        <p14:creationId xmlns:p14="http://schemas.microsoft.com/office/powerpoint/2010/main" val="1045173361"/>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D23C9C08-E85F-4184-A7B2-B80DF83EB327}"/>
              </a:ext>
            </a:extLst>
          </p:cNvPr>
          <p:cNvPicPr>
            <a:picLocks xmlns:a="http://schemas.openxmlformats.org/drawingml/2006/main" noChangeAspect="1"/>
          </p:cNvPicPr>
          <p:nvPr/>
        </p:nvPicPr>
        <p:blipFill>
          <a:blip xmlns:r="http://schemas.openxmlformats.org/officeDocument/2006/relationships" xmlns:a="http://schemas.openxmlformats.org/drawingml/2006/main" r:embed="R3afb57529f46416e"/>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B0951292-E854-4170-94A1-588241F94CE3}"/>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A four-slide team presentation</a:t>
            </a:r>
          </a:p>
        </p:txBody>
      </p:sp>
      <p:sp>
        <p:nvSpPr>
          <p:cNvPr id="3" name="body-0">
            <a:extLst xmlns:a="http://schemas.openxmlformats.org/drawingml/2006/main">
              <a:ext uri="{FF2B5EF4-FFF2-40B4-BE49-F238E27FC236}">
                <a16:creationId xmlns:a16="http://schemas.microsoft.com/office/drawing/2014/main" id="{7BBBA867-D19B-4D57-B58C-600190E9F9B7}"/>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1  Topic, objective and initial difficulty</a:t>
            </a:r>
          </a:p>
        </p:txBody>
      </p:sp>
      <p:sp>
        <p:nvSpPr>
          <p:cNvPr id="4" name="body-1">
            <a:extLst xmlns:a="http://schemas.openxmlformats.org/drawingml/2006/main">
              <a:ext uri="{FF2B5EF4-FFF2-40B4-BE49-F238E27FC236}">
                <a16:creationId xmlns:a16="http://schemas.microsoft.com/office/drawing/2014/main" id="{DCE0F205-7C17-4441-BECB-05F1332E111F}"/>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2  Learning activity and assessment</a:t>
            </a:r>
          </a:p>
        </p:txBody>
      </p:sp>
      <p:sp>
        <p:nvSpPr>
          <p:cNvPr id="5" name="body-2">
            <a:extLst xmlns:a="http://schemas.openxmlformats.org/drawingml/2006/main">
              <a:ext uri="{FF2B5EF4-FFF2-40B4-BE49-F238E27FC236}">
                <a16:creationId xmlns:a16="http://schemas.microsoft.com/office/drawing/2014/main" id="{4593AD22-3145-4EA7-B2C8-A33D78E0D56A}"/>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3  AI suggestion, source checks and revision</a:t>
            </a:r>
          </a:p>
        </p:txBody>
      </p:sp>
      <p:sp>
        <p:nvSpPr>
          <p:cNvPr id="6" name="body-3">
            <a:extLst xmlns:a="http://schemas.openxmlformats.org/drawingml/2006/main">
              <a:ext uri="{FF2B5EF4-FFF2-40B4-BE49-F238E27FC236}">
                <a16:creationId xmlns:a16="http://schemas.microsoft.com/office/drawing/2014/main" id="{EBBC4FA4-E138-4DB2-8AF4-BC19C249E54F}"/>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4  Roles, access arrangements and panel-team contribution</a:t>
            </a:r>
          </a:p>
        </p:txBody>
      </p:sp>
      <p:sp>
        <p:nvSpPr>
          <p:cNvPr id="7" name="foot">
            <a:extLst xmlns:a="http://schemas.openxmlformats.org/drawingml/2006/main">
              <a:ext uri="{FF2B5EF4-FFF2-40B4-BE49-F238E27FC236}">
                <a16:creationId xmlns:a16="http://schemas.microsoft.com/office/drawing/2014/main" id="{969E5AF9-7995-42C7-B413-461A73251238}"/>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a:t>
            </a:r>
          </a:p>
        </p:txBody>
      </p:sp>
      <p:sp>
        <p:nvSpPr>
          <p:cNvPr id="8" name="number">
            <a:extLst xmlns:a="http://schemas.openxmlformats.org/drawingml/2006/main">
              <a:ext uri="{FF2B5EF4-FFF2-40B4-BE49-F238E27FC236}">
                <a16:creationId xmlns:a16="http://schemas.microsoft.com/office/drawing/2014/main" id="{38B62BB9-9B53-4545-BF60-E439B941411D}"/>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28</a:t>
            </a:r>
          </a:p>
        </p:txBody>
      </p:sp>
    </p:spTree>
    <p:extLst>
      <p:ext uri="{BB962C8B-B14F-4D97-AF65-F5344CB8AC3E}">
        <p14:creationId xmlns:p14="http://schemas.microsoft.com/office/powerpoint/2010/main" val="29689401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13544BB9-0860-4BFF-AAD0-E02CC7CFA288}"/>
              </a:ext>
            </a:extLst>
          </p:cNvPr>
          <p:cNvPicPr>
            <a:picLocks xmlns:a="http://schemas.openxmlformats.org/drawingml/2006/main" noChangeAspect="1"/>
          </p:cNvPicPr>
          <p:nvPr/>
        </p:nvPicPr>
        <p:blipFill>
          <a:blip xmlns:r="http://schemas.openxmlformats.org/officeDocument/2006/relationships" xmlns:a="http://schemas.openxmlformats.org/drawingml/2006/main" r:embed="Rdf7383676a4f49bb"/>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7076C735-69EA-4635-AB90-196878A77D08}"/>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Assessing the team product</a:t>
            </a:r>
          </a:p>
        </p:txBody>
      </p:sp>
      <p:sp>
        <p:nvSpPr>
          <p:cNvPr id="3" name="body-0">
            <a:extLst xmlns:a="http://schemas.openxmlformats.org/drawingml/2006/main">
              <a:ext uri="{FF2B5EF4-FFF2-40B4-BE49-F238E27FC236}">
                <a16:creationId xmlns:a16="http://schemas.microsoft.com/office/drawing/2014/main" id="{9587EDB1-D05C-429D-B44C-BD4149D5E6A0}"/>
              </a:ext>
            </a:extLst>
          </p:cNvPr>
          <p:cNvSpPr>
            <a:spLocks xmlns:a="http://schemas.openxmlformats.org/drawingml/2006/main" noGrp="1"/>
          </p:cNvSpPr>
          <p:nvPr/>
        </p:nvSpPr>
        <p:spPr>
          <a:xfrm xmlns:a="http://schemas.openxmlformats.org/drawingml/2006/main">
            <a:off x="704850" y="19050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172B45"/>
                </a:solidFill>
                <a:latin typeface="Aptos"/>
                <a:ea typeface="Aptos"/>
                <a:cs typeface="Aptos"/>
              </a:defRPr>
            </a:defPPr>
            <a:lvl1pPr>
              <a:defRPr sz="2175" b="0">
                <a:solidFill>
                  <a:srgbClr val="172B45"/>
                </a:solidFill>
                <a:latin typeface="Aptos"/>
                <a:ea typeface="Aptos"/>
                <a:cs typeface="Aptos"/>
              </a:defRPr>
            </a:lvl1pPr>
            <a:lvl2pPr>
              <a:defRPr sz="2175" b="0">
                <a:solidFill>
                  <a:srgbClr val="172B45"/>
                </a:solidFill>
                <a:latin typeface="Aptos"/>
                <a:ea typeface="Aptos"/>
                <a:cs typeface="Aptos"/>
              </a:defRPr>
            </a:lvl2pPr>
            <a:lvl3pPr>
              <a:defRPr sz="2175" b="0">
                <a:solidFill>
                  <a:srgbClr val="172B45"/>
                </a:solidFill>
                <a:latin typeface="Aptos"/>
                <a:ea typeface="Aptos"/>
                <a:cs typeface="Aptos"/>
              </a:defRPr>
            </a:lvl3pPr>
            <a:lvl4pPr>
              <a:defRPr sz="2175" b="0">
                <a:solidFill>
                  <a:srgbClr val="172B45"/>
                </a:solidFill>
                <a:latin typeface="Aptos"/>
                <a:ea typeface="Aptos"/>
                <a:cs typeface="Aptos"/>
              </a:defRPr>
            </a:lvl4pPr>
            <a:lvl5pPr>
              <a:defRPr sz="2175" b="0">
                <a:solidFill>
                  <a:srgbClr val="172B45"/>
                </a:solidFill>
                <a:latin typeface="Aptos"/>
                <a:ea typeface="Aptos"/>
                <a:cs typeface="Aptos"/>
              </a:defRPr>
            </a:lvl5pPr>
            <a:lvl6pPr>
              <a:defRPr sz="2175" b="0">
                <a:solidFill>
                  <a:srgbClr val="172B45"/>
                </a:solidFill>
                <a:latin typeface="Aptos"/>
                <a:ea typeface="Aptos"/>
                <a:cs typeface="Aptos"/>
              </a:defRPr>
            </a:lvl6pPr>
            <a:lvl7pPr>
              <a:defRPr sz="2175" b="0">
                <a:solidFill>
                  <a:srgbClr val="172B45"/>
                </a:solidFill>
                <a:latin typeface="Aptos"/>
                <a:ea typeface="Aptos"/>
                <a:cs typeface="Aptos"/>
              </a:defRPr>
            </a:lvl7pPr>
            <a:lvl8pPr>
              <a:defRPr sz="2175" b="0">
                <a:solidFill>
                  <a:srgbClr val="172B45"/>
                </a:solidFill>
                <a:latin typeface="Aptos"/>
                <a:ea typeface="Aptos"/>
                <a:cs typeface="Aptos"/>
              </a:defRPr>
            </a:lvl8pPr>
            <a:lvl9pPr>
              <a:defRPr sz="2175" b="0">
                <a:solidFill>
                  <a:srgbClr val="172B45"/>
                </a:solidFill>
                <a:latin typeface="Aptos"/>
                <a:ea typeface="Aptos"/>
                <a:cs typeface="Aptos"/>
              </a:defRPr>
            </a:lvl9pPr>
          </a:lstStyle>
          <a:p xmlns:a="http://schemas.openxmlformats.org/drawingml/2006/main">
            <a:pPr>
              <a:defRPr sz="2175" b="0">
                <a:solidFill>
                  <a:srgbClr val="172B45"/>
                </a:solidFill>
                <a:latin typeface="Aptos"/>
                <a:ea typeface="Aptos"/>
                <a:cs typeface="Aptos"/>
              </a:defRPr>
            </a:pPr>
            <a:r>
              <a:rPr sz="2175" b="0">
                <a:solidFill>
                  <a:srgbClr val="172B45"/>
                </a:solidFill>
                <a:latin typeface="Aptos"/>
                <a:ea typeface="Aptos"/>
                <a:cs typeface="Aptos"/>
              </a:rPr>
              <a:t>Are the objective, activity and assessment aligned?</a:t>
            </a:r>
          </a:p>
        </p:txBody>
      </p:sp>
      <p:sp>
        <p:nvSpPr>
          <p:cNvPr id="4" name="body-1">
            <a:extLst xmlns:a="http://schemas.openxmlformats.org/drawingml/2006/main">
              <a:ext uri="{FF2B5EF4-FFF2-40B4-BE49-F238E27FC236}">
                <a16:creationId xmlns:a16="http://schemas.microsoft.com/office/drawing/2014/main" id="{5B4C3D08-B65F-49A5-867D-F49F98C93575}"/>
              </a:ext>
            </a:extLst>
          </p:cNvPr>
          <p:cNvSpPr>
            <a:spLocks xmlns:a="http://schemas.openxmlformats.org/drawingml/2006/main" noGrp="1"/>
          </p:cNvSpPr>
          <p:nvPr/>
        </p:nvSpPr>
        <p:spPr>
          <a:xfrm xmlns:a="http://schemas.openxmlformats.org/drawingml/2006/main">
            <a:off x="704850" y="26289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Are two important claims checked?</a:t>
            </a:r>
          </a:p>
        </p:txBody>
      </p:sp>
      <p:sp>
        <p:nvSpPr>
          <p:cNvPr id="5" name="body-2">
            <a:extLst xmlns:a="http://schemas.openxmlformats.org/drawingml/2006/main">
              <a:ext uri="{FF2B5EF4-FFF2-40B4-BE49-F238E27FC236}">
                <a16:creationId xmlns:a16="http://schemas.microsoft.com/office/drawing/2014/main" id="{CFF65836-D0A9-4D9F-84B4-C7543D05EDC8}"/>
              </a:ext>
            </a:extLst>
          </p:cNvPr>
          <p:cNvSpPr>
            <a:spLocks xmlns:a="http://schemas.openxmlformats.org/drawingml/2006/main" noGrp="1"/>
          </p:cNvSpPr>
          <p:nvPr/>
        </p:nvSpPr>
        <p:spPr>
          <a:xfrm xmlns:a="http://schemas.openxmlformats.org/drawingml/2006/main">
            <a:off x="704850" y="33528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Are AI use and revisions disclosed?</a:t>
            </a:r>
          </a:p>
        </p:txBody>
      </p:sp>
      <p:sp>
        <p:nvSpPr>
          <p:cNvPr id="6" name="body-3">
            <a:extLst xmlns:a="http://schemas.openxmlformats.org/drawingml/2006/main">
              <a:ext uri="{FF2B5EF4-FFF2-40B4-BE49-F238E27FC236}">
                <a16:creationId xmlns:a16="http://schemas.microsoft.com/office/drawing/2014/main" id="{72644939-ABC4-4121-BA6B-99085BADDC2D}"/>
              </a:ext>
            </a:extLst>
          </p:cNvPr>
          <p:cNvSpPr>
            <a:spLocks xmlns:a="http://schemas.openxmlformats.org/drawingml/2006/main" noGrp="1"/>
          </p:cNvSpPr>
          <p:nvPr/>
        </p:nvSpPr>
        <p:spPr>
          <a:xfrm xmlns:a="http://schemas.openxmlformats.org/drawingml/2006/main">
            <a:off x="704850" y="40767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Are roles concrete and participation equitable?</a:t>
            </a:r>
          </a:p>
        </p:txBody>
      </p:sp>
      <p:sp>
        <p:nvSpPr>
          <p:cNvPr id="7" name="body-4">
            <a:extLst xmlns:a="http://schemas.openxmlformats.org/drawingml/2006/main">
              <a:ext uri="{FF2B5EF4-FFF2-40B4-BE49-F238E27FC236}">
                <a16:creationId xmlns:a16="http://schemas.microsoft.com/office/drawing/2014/main" id="{2A6BA34F-AFA1-4987-B832-F450DAEF2129}"/>
              </a:ext>
            </a:extLst>
          </p:cNvPr>
          <p:cNvSpPr>
            <a:spLocks xmlns:a="http://schemas.openxmlformats.org/drawingml/2006/main" noGrp="1"/>
          </p:cNvSpPr>
          <p:nvPr/>
        </p:nvSpPr>
        <p:spPr>
          <a:xfrm xmlns:a="http://schemas.openxmlformats.org/drawingml/2006/main">
            <a:off x="704850" y="48006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Are individual learning and the next step visible?</a:t>
            </a:r>
          </a:p>
        </p:txBody>
      </p:sp>
      <p:sp>
        <p:nvSpPr>
          <p:cNvPr id="8" name="foot">
            <a:extLst xmlns:a="http://schemas.openxmlformats.org/drawingml/2006/main">
              <a:ext uri="{FF2B5EF4-FFF2-40B4-BE49-F238E27FC236}">
                <a16:creationId xmlns:a16="http://schemas.microsoft.com/office/drawing/2014/main" id="{5B02802E-581F-40CB-A5DC-8D4566051A3C}"/>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a:t>
            </a:r>
          </a:p>
        </p:txBody>
      </p:sp>
      <p:sp>
        <p:nvSpPr>
          <p:cNvPr id="9" name="number">
            <a:extLst xmlns:a="http://schemas.openxmlformats.org/drawingml/2006/main">
              <a:ext uri="{FF2B5EF4-FFF2-40B4-BE49-F238E27FC236}">
                <a16:creationId xmlns:a16="http://schemas.microsoft.com/office/drawing/2014/main" id="{4814E825-AD24-4CD9-B6B3-1238A302D015}"/>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29</a:t>
            </a:r>
          </a:p>
        </p:txBody>
      </p:sp>
    </p:spTree>
    <p:extLst>
      <p:ext uri="{BB962C8B-B14F-4D97-AF65-F5344CB8AC3E}">
        <p14:creationId xmlns:p14="http://schemas.microsoft.com/office/powerpoint/2010/main" val="315424890"/>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7D710121-9DBE-41AF-B019-BB4F57A138FB}"/>
              </a:ext>
            </a:extLst>
          </p:cNvPr>
          <p:cNvPicPr>
            <a:picLocks xmlns:a="http://schemas.openxmlformats.org/drawingml/2006/main" noChangeAspect="1"/>
          </p:cNvPicPr>
          <p:nvPr/>
        </p:nvPicPr>
        <p:blipFill>
          <a:blip xmlns:r="http://schemas.openxmlformats.org/officeDocument/2006/relationships" xmlns:a="http://schemas.openxmlformats.org/drawingml/2006/main" r:embed="R09bda05dc0ea42fa"/>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498375BD-4BCC-42EB-9B45-E4057F5C9A06}"/>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My learning responsibility</a:t>
            </a:r>
          </a:p>
        </p:txBody>
      </p:sp>
      <p:sp>
        <p:nvSpPr>
          <p:cNvPr id="3" name="body-0">
            <a:extLst xmlns:a="http://schemas.openxmlformats.org/drawingml/2006/main">
              <a:ext uri="{FF2B5EF4-FFF2-40B4-BE49-F238E27FC236}">
                <a16:creationId xmlns:a16="http://schemas.microsoft.com/office/drawing/2014/main" id="{245DD289-B7DC-41C2-9507-574E6AA0E101}"/>
              </a:ext>
            </a:extLst>
          </p:cNvPr>
          <p:cNvSpPr>
            <a:spLocks xmlns:a="http://schemas.openxmlformats.org/drawingml/2006/main" noGrp="1"/>
          </p:cNvSpPr>
          <p:nvPr/>
        </p:nvSpPr>
        <p:spPr>
          <a:xfrm xmlns:a="http://schemas.openxmlformats.org/drawingml/2006/main">
            <a:off x="704850" y="19050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172B45"/>
                </a:solidFill>
                <a:latin typeface="Aptos"/>
                <a:ea typeface="Aptos"/>
                <a:cs typeface="Aptos"/>
              </a:defRPr>
            </a:defPPr>
            <a:lvl1pPr>
              <a:defRPr sz="2475" b="0">
                <a:solidFill>
                  <a:srgbClr val="172B45"/>
                </a:solidFill>
                <a:latin typeface="Aptos"/>
                <a:ea typeface="Aptos"/>
                <a:cs typeface="Aptos"/>
              </a:defRPr>
            </a:lvl1pPr>
            <a:lvl2pPr>
              <a:defRPr sz="2475" b="0">
                <a:solidFill>
                  <a:srgbClr val="172B45"/>
                </a:solidFill>
                <a:latin typeface="Aptos"/>
                <a:ea typeface="Aptos"/>
                <a:cs typeface="Aptos"/>
              </a:defRPr>
            </a:lvl2pPr>
            <a:lvl3pPr>
              <a:defRPr sz="2475" b="0">
                <a:solidFill>
                  <a:srgbClr val="172B45"/>
                </a:solidFill>
                <a:latin typeface="Aptos"/>
                <a:ea typeface="Aptos"/>
                <a:cs typeface="Aptos"/>
              </a:defRPr>
            </a:lvl3pPr>
            <a:lvl4pPr>
              <a:defRPr sz="2475" b="0">
                <a:solidFill>
                  <a:srgbClr val="172B45"/>
                </a:solidFill>
                <a:latin typeface="Aptos"/>
                <a:ea typeface="Aptos"/>
                <a:cs typeface="Aptos"/>
              </a:defRPr>
            </a:lvl4pPr>
            <a:lvl5pPr>
              <a:defRPr sz="2475" b="0">
                <a:solidFill>
                  <a:srgbClr val="172B45"/>
                </a:solidFill>
                <a:latin typeface="Aptos"/>
                <a:ea typeface="Aptos"/>
                <a:cs typeface="Aptos"/>
              </a:defRPr>
            </a:lvl5pPr>
            <a:lvl6pPr>
              <a:defRPr sz="2475" b="0">
                <a:solidFill>
                  <a:srgbClr val="172B45"/>
                </a:solidFill>
                <a:latin typeface="Aptos"/>
                <a:ea typeface="Aptos"/>
                <a:cs typeface="Aptos"/>
              </a:defRPr>
            </a:lvl6pPr>
            <a:lvl7pPr>
              <a:defRPr sz="2475" b="0">
                <a:solidFill>
                  <a:srgbClr val="172B45"/>
                </a:solidFill>
                <a:latin typeface="Aptos"/>
                <a:ea typeface="Aptos"/>
                <a:cs typeface="Aptos"/>
              </a:defRPr>
            </a:lvl7pPr>
            <a:lvl8pPr>
              <a:defRPr sz="2475" b="0">
                <a:solidFill>
                  <a:srgbClr val="172B45"/>
                </a:solidFill>
                <a:latin typeface="Aptos"/>
                <a:ea typeface="Aptos"/>
                <a:cs typeface="Aptos"/>
              </a:defRPr>
            </a:lvl8pPr>
            <a:lvl9pPr>
              <a:defRPr sz="2475" b="0">
                <a:solidFill>
                  <a:srgbClr val="172B45"/>
                </a:solidFill>
                <a:latin typeface="Aptos"/>
                <a:ea typeface="Aptos"/>
                <a:cs typeface="Aptos"/>
              </a:defRPr>
            </a:lvl9pPr>
          </a:lstStyle>
          <a:p xmlns:a="http://schemas.openxmlformats.org/drawingml/2006/main">
            <a:pPr>
              <a:defRPr sz="2475" b="0">
                <a:solidFill>
                  <a:srgbClr val="172B45"/>
                </a:solidFill>
                <a:latin typeface="Aptos"/>
                <a:ea typeface="Aptos"/>
                <a:cs typeface="Aptos"/>
              </a:defRPr>
            </a:pPr>
            <a:r>
              <a:rPr sz="2475" b="0">
                <a:solidFill>
                  <a:srgbClr val="172B45"/>
                </a:solidFill>
                <a:latin typeface="Aptos"/>
                <a:ea typeface="Aptos"/>
                <a:cs typeface="Aptos"/>
              </a:rPr>
              <a:t>Which decision did I change because of evidence?</a:t>
            </a:r>
          </a:p>
        </p:txBody>
      </p:sp>
      <p:sp>
        <p:nvSpPr>
          <p:cNvPr id="4" name="body-1">
            <a:extLst xmlns:a="http://schemas.openxmlformats.org/drawingml/2006/main">
              <a:ext uri="{FF2B5EF4-FFF2-40B4-BE49-F238E27FC236}">
                <a16:creationId xmlns:a16="http://schemas.microsoft.com/office/drawing/2014/main" id="{4F19A713-C7FE-4722-A56A-1D36B6F7BD34}"/>
              </a:ext>
            </a:extLst>
          </p:cNvPr>
          <p:cNvSpPr>
            <a:spLocks xmlns:a="http://schemas.openxmlformats.org/drawingml/2006/main" noGrp="1"/>
          </p:cNvSpPr>
          <p:nvPr/>
        </p:nvSpPr>
        <p:spPr>
          <a:xfrm xmlns:a="http://schemas.openxmlformats.org/drawingml/2006/main">
            <a:off x="704850" y="27813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What will I do differently in my next study session?</a:t>
            </a:r>
          </a:p>
        </p:txBody>
      </p:sp>
      <p:sp>
        <p:nvSpPr>
          <p:cNvPr id="5" name="body-2">
            <a:extLst xmlns:a="http://schemas.openxmlformats.org/drawingml/2006/main">
              <a:ext uri="{FF2B5EF4-FFF2-40B4-BE49-F238E27FC236}">
                <a16:creationId xmlns:a16="http://schemas.microsoft.com/office/drawing/2014/main" id="{0D779AF2-9DDE-47E9-88F7-E2FC6E8550DF}"/>
              </a:ext>
            </a:extLst>
          </p:cNvPr>
          <p:cNvSpPr>
            <a:spLocks xmlns:a="http://schemas.openxmlformats.org/drawingml/2006/main" noGrp="1"/>
          </p:cNvSpPr>
          <p:nvPr/>
        </p:nvSpPr>
        <p:spPr>
          <a:xfrm xmlns:a="http://schemas.openxmlformats.org/drawingml/2006/main">
            <a:off x="704850" y="36576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What support will I seek from my teacher and medical school?</a:t>
            </a:r>
          </a:p>
        </p:txBody>
      </p:sp>
      <p:sp>
        <p:nvSpPr>
          <p:cNvPr id="6" name="body-3">
            <a:extLst xmlns:a="http://schemas.openxmlformats.org/drawingml/2006/main">
              <a:ext uri="{FF2B5EF4-FFF2-40B4-BE49-F238E27FC236}">
                <a16:creationId xmlns:a16="http://schemas.microsoft.com/office/drawing/2014/main" id="{DB73DC9E-0475-43C3-89E9-EA3198BE76D1}"/>
              </a:ext>
            </a:extLst>
          </p:cNvPr>
          <p:cNvSpPr>
            <a:spLocks xmlns:a="http://schemas.openxmlformats.org/drawingml/2006/main" noGrp="1"/>
          </p:cNvSpPr>
          <p:nvPr/>
        </p:nvSpPr>
        <p:spPr>
          <a:xfrm xmlns:a="http://schemas.openxmlformats.org/drawingml/2006/main">
            <a:off x="704850" y="4533900"/>
            <a:ext cx="10572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475" b="0">
                <a:solidFill>
                  <a:srgbClr val="48596D"/>
                </a:solidFill>
                <a:latin typeface="Aptos"/>
                <a:ea typeface="Aptos"/>
                <a:cs typeface="Aptos"/>
              </a:defRPr>
            </a:defPPr>
            <a:lvl1pPr>
              <a:defRPr sz="2475" b="0">
                <a:solidFill>
                  <a:srgbClr val="48596D"/>
                </a:solidFill>
                <a:latin typeface="Aptos"/>
                <a:ea typeface="Aptos"/>
                <a:cs typeface="Aptos"/>
              </a:defRPr>
            </a:lvl1pPr>
            <a:lvl2pPr>
              <a:defRPr sz="2475" b="0">
                <a:solidFill>
                  <a:srgbClr val="48596D"/>
                </a:solidFill>
                <a:latin typeface="Aptos"/>
                <a:ea typeface="Aptos"/>
                <a:cs typeface="Aptos"/>
              </a:defRPr>
            </a:lvl2pPr>
            <a:lvl3pPr>
              <a:defRPr sz="2475" b="0">
                <a:solidFill>
                  <a:srgbClr val="48596D"/>
                </a:solidFill>
                <a:latin typeface="Aptos"/>
                <a:ea typeface="Aptos"/>
                <a:cs typeface="Aptos"/>
              </a:defRPr>
            </a:lvl3pPr>
            <a:lvl4pPr>
              <a:defRPr sz="2475" b="0">
                <a:solidFill>
                  <a:srgbClr val="48596D"/>
                </a:solidFill>
                <a:latin typeface="Aptos"/>
                <a:ea typeface="Aptos"/>
                <a:cs typeface="Aptos"/>
              </a:defRPr>
            </a:lvl4pPr>
            <a:lvl5pPr>
              <a:defRPr sz="2475" b="0">
                <a:solidFill>
                  <a:srgbClr val="48596D"/>
                </a:solidFill>
                <a:latin typeface="Aptos"/>
                <a:ea typeface="Aptos"/>
                <a:cs typeface="Aptos"/>
              </a:defRPr>
            </a:lvl5pPr>
            <a:lvl6pPr>
              <a:defRPr sz="2475" b="0">
                <a:solidFill>
                  <a:srgbClr val="48596D"/>
                </a:solidFill>
                <a:latin typeface="Aptos"/>
                <a:ea typeface="Aptos"/>
                <a:cs typeface="Aptos"/>
              </a:defRPr>
            </a:lvl6pPr>
            <a:lvl7pPr>
              <a:defRPr sz="2475" b="0">
                <a:solidFill>
                  <a:srgbClr val="48596D"/>
                </a:solidFill>
                <a:latin typeface="Aptos"/>
                <a:ea typeface="Aptos"/>
                <a:cs typeface="Aptos"/>
              </a:defRPr>
            </a:lvl7pPr>
            <a:lvl8pPr>
              <a:defRPr sz="2475" b="0">
                <a:solidFill>
                  <a:srgbClr val="48596D"/>
                </a:solidFill>
                <a:latin typeface="Aptos"/>
                <a:ea typeface="Aptos"/>
                <a:cs typeface="Aptos"/>
              </a:defRPr>
            </a:lvl8pPr>
            <a:lvl9pPr>
              <a:defRPr sz="2475" b="0">
                <a:solidFill>
                  <a:srgbClr val="48596D"/>
                </a:solidFill>
                <a:latin typeface="Aptos"/>
                <a:ea typeface="Aptos"/>
                <a:cs typeface="Aptos"/>
              </a:defRPr>
            </a:lvl9pPr>
          </a:lstStyle>
          <a:p xmlns:a="http://schemas.openxmlformats.org/drawingml/2006/main">
            <a:pPr>
              <a:defRPr sz="2475" b="0">
                <a:solidFill>
                  <a:srgbClr val="48596D"/>
                </a:solidFill>
                <a:latin typeface="Aptos"/>
                <a:ea typeface="Aptos"/>
                <a:cs typeface="Aptos"/>
              </a:defRPr>
            </a:pPr>
            <a:r>
              <a:rPr sz="2475" b="0">
                <a:solidFill>
                  <a:srgbClr val="48596D"/>
                </a:solidFill>
                <a:latin typeface="Aptos"/>
                <a:ea typeface="Aptos"/>
                <a:cs typeface="Aptos"/>
              </a:rPr>
              <a:t>What will I contribute to my future panel team?</a:t>
            </a:r>
          </a:p>
        </p:txBody>
      </p:sp>
      <p:sp>
        <p:nvSpPr>
          <p:cNvPr id="7" name="foot">
            <a:extLst xmlns:a="http://schemas.openxmlformats.org/drawingml/2006/main">
              <a:ext uri="{FF2B5EF4-FFF2-40B4-BE49-F238E27FC236}">
                <a16:creationId xmlns:a16="http://schemas.microsoft.com/office/drawing/2014/main" id="{55E1C2B3-C681-47D3-A33F-17527238E22D}"/>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a:t>
            </a:r>
          </a:p>
        </p:txBody>
      </p:sp>
      <p:sp>
        <p:nvSpPr>
          <p:cNvPr id="8" name="number">
            <a:extLst xmlns:a="http://schemas.openxmlformats.org/drawingml/2006/main">
              <a:ext uri="{FF2B5EF4-FFF2-40B4-BE49-F238E27FC236}">
                <a16:creationId xmlns:a16="http://schemas.microsoft.com/office/drawing/2014/main" id="{A255C1A8-AAF2-4506-98FB-227CD7B6F1E6}"/>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30</a:t>
            </a:r>
          </a:p>
        </p:txBody>
      </p:sp>
    </p:spTree>
    <p:extLst>
      <p:ext uri="{BB962C8B-B14F-4D97-AF65-F5344CB8AC3E}">
        <p14:creationId xmlns:p14="http://schemas.microsoft.com/office/powerpoint/2010/main" val="1005650544"/>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92899629-E4B8-401B-AD2C-FE02E962E99D}"/>
              </a:ext>
            </a:extLst>
          </p:cNvPr>
          <p:cNvPicPr>
            <a:picLocks xmlns:a="http://schemas.openxmlformats.org/drawingml/2006/main" noChangeAspect="1"/>
          </p:cNvPicPr>
          <p:nvPr/>
        </p:nvPicPr>
        <p:blipFill>
          <a:blip xmlns:r="http://schemas.openxmlformats.org/officeDocument/2006/relationships" xmlns:a="http://schemas.openxmlformats.org/drawingml/2006/main" r:embed="R849d1228f26249ce"/>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5457C2B7-BB3C-48C3-8BAA-1AA0E60E472B}"/>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References and further reading</a:t>
            </a:r>
          </a:p>
        </p:txBody>
      </p:sp>
      <p:sp>
        <p:nvSpPr>
          <p:cNvPr id="3" name="body-0">
            <a:extLst xmlns:a="http://schemas.openxmlformats.org/drawingml/2006/main">
              <a:ext uri="{FF2B5EF4-FFF2-40B4-BE49-F238E27FC236}">
                <a16:creationId xmlns:a16="http://schemas.microsoft.com/office/drawing/2014/main" id="{841172E5-90EB-4C32-8EB5-4DD0F72716FB}"/>
              </a:ext>
            </a:extLst>
          </p:cNvPr>
          <p:cNvSpPr>
            <a:spLocks xmlns:a="http://schemas.openxmlformats.org/drawingml/2006/main" noGrp="1"/>
          </p:cNvSpPr>
          <p:nvPr/>
        </p:nvSpPr>
        <p:spPr>
          <a:xfrm xmlns:a="http://schemas.openxmlformats.org/drawingml/2006/main">
            <a:off x="704850" y="19050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172B45"/>
                </a:solidFill>
                <a:latin typeface="Aptos"/>
                <a:ea typeface="Aptos"/>
                <a:cs typeface="Aptos"/>
              </a:defRPr>
            </a:defPPr>
            <a:lvl1pPr>
              <a:defRPr sz="2175" b="0">
                <a:solidFill>
                  <a:srgbClr val="172B45"/>
                </a:solidFill>
                <a:latin typeface="Aptos"/>
                <a:ea typeface="Aptos"/>
                <a:cs typeface="Aptos"/>
              </a:defRPr>
            </a:lvl1pPr>
            <a:lvl2pPr>
              <a:defRPr sz="2175" b="0">
                <a:solidFill>
                  <a:srgbClr val="172B45"/>
                </a:solidFill>
                <a:latin typeface="Aptos"/>
                <a:ea typeface="Aptos"/>
                <a:cs typeface="Aptos"/>
              </a:defRPr>
            </a:lvl2pPr>
            <a:lvl3pPr>
              <a:defRPr sz="2175" b="0">
                <a:solidFill>
                  <a:srgbClr val="172B45"/>
                </a:solidFill>
                <a:latin typeface="Aptos"/>
                <a:ea typeface="Aptos"/>
                <a:cs typeface="Aptos"/>
              </a:defRPr>
            </a:lvl3pPr>
            <a:lvl4pPr>
              <a:defRPr sz="2175" b="0">
                <a:solidFill>
                  <a:srgbClr val="172B45"/>
                </a:solidFill>
                <a:latin typeface="Aptos"/>
                <a:ea typeface="Aptos"/>
                <a:cs typeface="Aptos"/>
              </a:defRPr>
            </a:lvl4pPr>
            <a:lvl5pPr>
              <a:defRPr sz="2175" b="0">
                <a:solidFill>
                  <a:srgbClr val="172B45"/>
                </a:solidFill>
                <a:latin typeface="Aptos"/>
                <a:ea typeface="Aptos"/>
                <a:cs typeface="Aptos"/>
              </a:defRPr>
            </a:lvl5pPr>
            <a:lvl6pPr>
              <a:defRPr sz="2175" b="0">
                <a:solidFill>
                  <a:srgbClr val="172B45"/>
                </a:solidFill>
                <a:latin typeface="Aptos"/>
                <a:ea typeface="Aptos"/>
                <a:cs typeface="Aptos"/>
              </a:defRPr>
            </a:lvl6pPr>
            <a:lvl7pPr>
              <a:defRPr sz="2175" b="0">
                <a:solidFill>
                  <a:srgbClr val="172B45"/>
                </a:solidFill>
                <a:latin typeface="Aptos"/>
                <a:ea typeface="Aptos"/>
                <a:cs typeface="Aptos"/>
              </a:defRPr>
            </a:lvl7pPr>
            <a:lvl8pPr>
              <a:defRPr sz="2175" b="0">
                <a:solidFill>
                  <a:srgbClr val="172B45"/>
                </a:solidFill>
                <a:latin typeface="Aptos"/>
                <a:ea typeface="Aptos"/>
                <a:cs typeface="Aptos"/>
              </a:defRPr>
            </a:lvl8pPr>
            <a:lvl9pPr>
              <a:defRPr sz="2175" b="0">
                <a:solidFill>
                  <a:srgbClr val="172B45"/>
                </a:solidFill>
                <a:latin typeface="Aptos"/>
                <a:ea typeface="Aptos"/>
                <a:cs typeface="Aptos"/>
              </a:defRPr>
            </a:lvl9pPr>
          </a:lstStyle>
          <a:p xmlns:a="http://schemas.openxmlformats.org/drawingml/2006/main">
            <a:pPr>
              <a:defRPr sz="2175" b="0">
                <a:solidFill>
                  <a:srgbClr val="172B45"/>
                </a:solidFill>
                <a:latin typeface="Aptos"/>
                <a:ea typeface="Aptos"/>
                <a:cs typeface="Aptos"/>
              </a:defRPr>
            </a:pPr>
            <a:r>
              <a:rPr sz="2175" b="0">
                <a:solidFill>
                  <a:srgbClr val="172B45"/>
                </a:solidFill>
                <a:latin typeface="Aptos"/>
                <a:ea typeface="Aptos"/>
                <a:cs typeface="Aptos"/>
              </a:rPr>
              <a:t>Learning: Kaufman 2003; Pashler et al. 2008</a:t>
            </a:r>
          </a:p>
        </p:txBody>
      </p:sp>
      <p:sp>
        <p:nvSpPr>
          <p:cNvPr id="4" name="body-1">
            <a:extLst xmlns:a="http://schemas.openxmlformats.org/drawingml/2006/main">
              <a:ext uri="{FF2B5EF4-FFF2-40B4-BE49-F238E27FC236}">
                <a16:creationId xmlns:a16="http://schemas.microsoft.com/office/drawing/2014/main" id="{3526C125-A17E-47CA-91AF-B341A9CA8054}"/>
              </a:ext>
            </a:extLst>
          </p:cNvPr>
          <p:cNvSpPr>
            <a:spLocks xmlns:a="http://schemas.openxmlformats.org/drawingml/2006/main" noGrp="1"/>
          </p:cNvSpPr>
          <p:nvPr/>
        </p:nvSpPr>
        <p:spPr>
          <a:xfrm xmlns:a="http://schemas.openxmlformats.org/drawingml/2006/main">
            <a:off x="704850" y="26289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Memory: Roediger and Karpicke 2006; Dunlosky et al. 2013</a:t>
            </a:r>
          </a:p>
        </p:txBody>
      </p:sp>
      <p:sp>
        <p:nvSpPr>
          <p:cNvPr id="5" name="body-2">
            <a:extLst xmlns:a="http://schemas.openxmlformats.org/drawingml/2006/main">
              <a:ext uri="{FF2B5EF4-FFF2-40B4-BE49-F238E27FC236}">
                <a16:creationId xmlns:a16="http://schemas.microsoft.com/office/drawing/2014/main" id="{1AD8A811-5D72-4186-BF52-DEF2B2873A9A}"/>
              </a:ext>
            </a:extLst>
          </p:cNvPr>
          <p:cNvSpPr>
            <a:spLocks xmlns:a="http://schemas.openxmlformats.org/drawingml/2006/main" noGrp="1"/>
          </p:cNvSpPr>
          <p:nvPr/>
        </p:nvSpPr>
        <p:spPr>
          <a:xfrm xmlns:a="http://schemas.openxmlformats.org/drawingml/2006/main">
            <a:off x="704850" y="33528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Assessment: Miller 1990</a:t>
            </a:r>
          </a:p>
        </p:txBody>
      </p:sp>
      <p:sp>
        <p:nvSpPr>
          <p:cNvPr id="6" name="body-3">
            <a:extLst xmlns:a="http://schemas.openxmlformats.org/drawingml/2006/main">
              <a:ext uri="{FF2B5EF4-FFF2-40B4-BE49-F238E27FC236}">
                <a16:creationId xmlns:a16="http://schemas.microsoft.com/office/drawing/2014/main" id="{C3F97DCB-27FD-4268-916D-C10B1769BC49}"/>
              </a:ext>
            </a:extLst>
          </p:cNvPr>
          <p:cNvSpPr>
            <a:spLocks xmlns:a="http://schemas.openxmlformats.org/drawingml/2006/main" noGrp="1"/>
          </p:cNvSpPr>
          <p:nvPr/>
        </p:nvSpPr>
        <p:spPr>
          <a:xfrm xmlns:a="http://schemas.openxmlformats.org/drawingml/2006/main">
            <a:off x="704850" y="40767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Self-regulation: Zimmerman 2002</a:t>
            </a:r>
          </a:p>
        </p:txBody>
      </p:sp>
      <p:sp>
        <p:nvSpPr>
          <p:cNvPr id="7" name="body-4">
            <a:extLst xmlns:a="http://schemas.openxmlformats.org/drawingml/2006/main">
              <a:ext uri="{FF2B5EF4-FFF2-40B4-BE49-F238E27FC236}">
                <a16:creationId xmlns:a16="http://schemas.microsoft.com/office/drawing/2014/main" id="{BD325E97-5792-41BF-9A9D-06B509207053}"/>
              </a:ext>
            </a:extLst>
          </p:cNvPr>
          <p:cNvSpPr>
            <a:spLocks xmlns:a="http://schemas.openxmlformats.org/drawingml/2006/main" noGrp="1"/>
          </p:cNvSpPr>
          <p:nvPr/>
        </p:nvSpPr>
        <p:spPr>
          <a:xfrm xmlns:a="http://schemas.openxmlformats.org/drawingml/2006/main">
            <a:off x="704850" y="48006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Evidence-based medicine: Sackett et al. 1996</a:t>
            </a:r>
          </a:p>
        </p:txBody>
      </p:sp>
      <p:sp>
        <p:nvSpPr>
          <p:cNvPr id="8" name="foot">
            <a:extLst xmlns:a="http://schemas.openxmlformats.org/drawingml/2006/main">
              <a:ext uri="{FF2B5EF4-FFF2-40B4-BE49-F238E27FC236}">
                <a16:creationId xmlns:a16="http://schemas.microsoft.com/office/drawing/2014/main" id="{3EBF7019-9776-4BC0-B9CF-4205253C718B}"/>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K3, K4, K5, K6, K7, K8, K9</a:t>
            </a:r>
          </a:p>
        </p:txBody>
      </p:sp>
      <p:sp>
        <p:nvSpPr>
          <p:cNvPr id="9" name="number">
            <a:extLst xmlns:a="http://schemas.openxmlformats.org/drawingml/2006/main">
              <a:ext uri="{FF2B5EF4-FFF2-40B4-BE49-F238E27FC236}">
                <a16:creationId xmlns:a16="http://schemas.microsoft.com/office/drawing/2014/main" id="{A589E5FF-EC57-4DB2-B935-39385D2536B8}"/>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31</a:t>
            </a:r>
          </a:p>
        </p:txBody>
      </p:sp>
    </p:spTree>
    <p:extLst>
      <p:ext uri="{BB962C8B-B14F-4D97-AF65-F5344CB8AC3E}">
        <p14:creationId xmlns:p14="http://schemas.microsoft.com/office/powerpoint/2010/main" val="332574837"/>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39895591-D696-4114-9910-9BB806696CE8}"/>
              </a:ext>
            </a:extLst>
          </p:cNvPr>
          <p:cNvPicPr>
            <a:picLocks xmlns:a="http://schemas.openxmlformats.org/drawingml/2006/main" noChangeAspect="1"/>
          </p:cNvPicPr>
          <p:nvPr/>
        </p:nvPicPr>
        <p:blipFill>
          <a:blip xmlns:r="http://schemas.openxmlformats.org/officeDocument/2006/relationships" xmlns:a="http://schemas.openxmlformats.org/drawingml/2006/main" r:embed="R1c2fbf5879ac4f9c"/>
          <a:stretch xmlns:a="http://schemas.openxmlformats.org/drawingml/2006/main"/>
        </p:blipFill>
        <p:spPr>
          <a:xfrm xmlns:a="http://schemas.openxmlformats.org/drawingml/2006/main">
            <a:off x="10325100" y="287950"/>
            <a:ext cx="1257300" cy="964349"/>
          </a:xfrm>
          <a:prstGeom xmlns:a="http://schemas.openxmlformats.org/drawingml/2006/main" prst="rect">
            <a:avLst/>
          </a:prstGeom>
        </p:spPr>
      </p:pic>
      <p:sp>
        <p:nvSpPr>
          <p:cNvPr id="2" name="title">
            <a:extLst xmlns:a="http://schemas.openxmlformats.org/drawingml/2006/main">
              <a:ext uri="{FF2B5EF4-FFF2-40B4-BE49-F238E27FC236}">
                <a16:creationId xmlns:a16="http://schemas.microsoft.com/office/drawing/2014/main" id="{EFEF9566-68A2-4904-A3B9-1DB5E0FF4B37}"/>
              </a:ext>
            </a:extLst>
          </p:cNvPr>
          <p:cNvSpPr>
            <a:spLocks xmlns:a="http://schemas.openxmlformats.org/drawingml/2006/main" noGrp="1"/>
          </p:cNvSpPr>
          <p:nvPr/>
        </p:nvSpPr>
        <p:spPr>
          <a:xfrm xmlns:a="http://schemas.openxmlformats.org/drawingml/2006/main">
            <a:off x="685800" y="590550"/>
            <a:ext cx="92011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300" b="1">
                <a:solidFill>
                  <a:srgbClr val="144B8E"/>
                </a:solidFill>
                <a:latin typeface="Aptos"/>
                <a:ea typeface="Aptos"/>
                <a:cs typeface="Aptos"/>
              </a:defRPr>
            </a:defPPr>
            <a:lvl1pPr>
              <a:defRPr sz="3300" b="1">
                <a:solidFill>
                  <a:srgbClr val="144B8E"/>
                </a:solidFill>
                <a:latin typeface="Aptos"/>
                <a:ea typeface="Aptos"/>
                <a:cs typeface="Aptos"/>
              </a:defRPr>
            </a:lvl1pPr>
            <a:lvl2pPr>
              <a:defRPr sz="3300" b="1">
                <a:solidFill>
                  <a:srgbClr val="144B8E"/>
                </a:solidFill>
                <a:latin typeface="Aptos"/>
                <a:ea typeface="Aptos"/>
                <a:cs typeface="Aptos"/>
              </a:defRPr>
            </a:lvl2pPr>
            <a:lvl3pPr>
              <a:defRPr sz="3300" b="1">
                <a:solidFill>
                  <a:srgbClr val="144B8E"/>
                </a:solidFill>
                <a:latin typeface="Aptos"/>
                <a:ea typeface="Aptos"/>
                <a:cs typeface="Aptos"/>
              </a:defRPr>
            </a:lvl3pPr>
            <a:lvl4pPr>
              <a:defRPr sz="3300" b="1">
                <a:solidFill>
                  <a:srgbClr val="144B8E"/>
                </a:solidFill>
                <a:latin typeface="Aptos"/>
                <a:ea typeface="Aptos"/>
                <a:cs typeface="Aptos"/>
              </a:defRPr>
            </a:lvl4pPr>
            <a:lvl5pPr>
              <a:defRPr sz="3300" b="1">
                <a:solidFill>
                  <a:srgbClr val="144B8E"/>
                </a:solidFill>
                <a:latin typeface="Aptos"/>
                <a:ea typeface="Aptos"/>
                <a:cs typeface="Aptos"/>
              </a:defRPr>
            </a:lvl5pPr>
            <a:lvl6pPr>
              <a:defRPr sz="3300" b="1">
                <a:solidFill>
                  <a:srgbClr val="144B8E"/>
                </a:solidFill>
                <a:latin typeface="Aptos"/>
                <a:ea typeface="Aptos"/>
                <a:cs typeface="Aptos"/>
              </a:defRPr>
            </a:lvl6pPr>
            <a:lvl7pPr>
              <a:defRPr sz="3300" b="1">
                <a:solidFill>
                  <a:srgbClr val="144B8E"/>
                </a:solidFill>
                <a:latin typeface="Aptos"/>
                <a:ea typeface="Aptos"/>
                <a:cs typeface="Aptos"/>
              </a:defRPr>
            </a:lvl7pPr>
            <a:lvl8pPr>
              <a:defRPr sz="3300" b="1">
                <a:solidFill>
                  <a:srgbClr val="144B8E"/>
                </a:solidFill>
                <a:latin typeface="Aptos"/>
                <a:ea typeface="Aptos"/>
                <a:cs typeface="Aptos"/>
              </a:defRPr>
            </a:lvl8pPr>
            <a:lvl9pPr>
              <a:defRPr sz="3300" b="1">
                <a:solidFill>
                  <a:srgbClr val="144B8E"/>
                </a:solidFill>
                <a:latin typeface="Aptos"/>
                <a:ea typeface="Aptos"/>
                <a:cs typeface="Aptos"/>
              </a:defRPr>
            </a:lvl9pPr>
          </a:lstStyle>
          <a:p xmlns:a="http://schemas.openxmlformats.org/drawingml/2006/main">
            <a:pPr>
              <a:defRPr sz="3300" b="1">
                <a:solidFill>
                  <a:srgbClr val="144B8E"/>
                </a:solidFill>
                <a:latin typeface="Aptos"/>
                <a:ea typeface="Aptos"/>
                <a:cs typeface="Aptos"/>
              </a:defRPr>
            </a:pPr>
            <a:r>
              <a:rPr sz="3300" b="1">
                <a:solidFill>
                  <a:srgbClr val="144B8E"/>
                </a:solidFill>
                <a:latin typeface="Aptos"/>
                <a:ea typeface="Aptos"/>
                <a:cs typeface="Aptos"/>
              </a:rPr>
              <a:t>Ethics and institutional sources</a:t>
            </a:r>
          </a:p>
        </p:txBody>
      </p:sp>
      <p:sp>
        <p:nvSpPr>
          <p:cNvPr id="3" name="body-0">
            <a:extLst xmlns:a="http://schemas.openxmlformats.org/drawingml/2006/main">
              <a:ext uri="{FF2B5EF4-FFF2-40B4-BE49-F238E27FC236}">
                <a16:creationId xmlns:a16="http://schemas.microsoft.com/office/drawing/2014/main" id="{1C93A49B-D43D-4F34-9CB8-454AF9444545}"/>
              </a:ext>
            </a:extLst>
          </p:cNvPr>
          <p:cNvSpPr>
            <a:spLocks xmlns:a="http://schemas.openxmlformats.org/drawingml/2006/main" noGrp="1"/>
          </p:cNvSpPr>
          <p:nvPr/>
        </p:nvSpPr>
        <p:spPr>
          <a:xfrm xmlns:a="http://schemas.openxmlformats.org/drawingml/2006/main">
            <a:off x="704850" y="19050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172B45"/>
                </a:solidFill>
                <a:latin typeface="Aptos"/>
                <a:ea typeface="Aptos"/>
                <a:cs typeface="Aptos"/>
              </a:defRPr>
            </a:defPPr>
            <a:lvl1pPr>
              <a:defRPr sz="2175" b="0">
                <a:solidFill>
                  <a:srgbClr val="172B45"/>
                </a:solidFill>
                <a:latin typeface="Aptos"/>
                <a:ea typeface="Aptos"/>
                <a:cs typeface="Aptos"/>
              </a:defRPr>
            </a:lvl1pPr>
            <a:lvl2pPr>
              <a:defRPr sz="2175" b="0">
                <a:solidFill>
                  <a:srgbClr val="172B45"/>
                </a:solidFill>
                <a:latin typeface="Aptos"/>
                <a:ea typeface="Aptos"/>
                <a:cs typeface="Aptos"/>
              </a:defRPr>
            </a:lvl2pPr>
            <a:lvl3pPr>
              <a:defRPr sz="2175" b="0">
                <a:solidFill>
                  <a:srgbClr val="172B45"/>
                </a:solidFill>
                <a:latin typeface="Aptos"/>
                <a:ea typeface="Aptos"/>
                <a:cs typeface="Aptos"/>
              </a:defRPr>
            </a:lvl3pPr>
            <a:lvl4pPr>
              <a:defRPr sz="2175" b="0">
                <a:solidFill>
                  <a:srgbClr val="172B45"/>
                </a:solidFill>
                <a:latin typeface="Aptos"/>
                <a:ea typeface="Aptos"/>
                <a:cs typeface="Aptos"/>
              </a:defRPr>
            </a:lvl4pPr>
            <a:lvl5pPr>
              <a:defRPr sz="2175" b="0">
                <a:solidFill>
                  <a:srgbClr val="172B45"/>
                </a:solidFill>
                <a:latin typeface="Aptos"/>
                <a:ea typeface="Aptos"/>
                <a:cs typeface="Aptos"/>
              </a:defRPr>
            </a:lvl5pPr>
            <a:lvl6pPr>
              <a:defRPr sz="2175" b="0">
                <a:solidFill>
                  <a:srgbClr val="172B45"/>
                </a:solidFill>
                <a:latin typeface="Aptos"/>
                <a:ea typeface="Aptos"/>
                <a:cs typeface="Aptos"/>
              </a:defRPr>
            </a:lvl6pPr>
            <a:lvl7pPr>
              <a:defRPr sz="2175" b="0">
                <a:solidFill>
                  <a:srgbClr val="172B45"/>
                </a:solidFill>
                <a:latin typeface="Aptos"/>
                <a:ea typeface="Aptos"/>
                <a:cs typeface="Aptos"/>
              </a:defRPr>
            </a:lvl7pPr>
            <a:lvl8pPr>
              <a:defRPr sz="2175" b="0">
                <a:solidFill>
                  <a:srgbClr val="172B45"/>
                </a:solidFill>
                <a:latin typeface="Aptos"/>
                <a:ea typeface="Aptos"/>
                <a:cs typeface="Aptos"/>
              </a:defRPr>
            </a:lvl8pPr>
            <a:lvl9pPr>
              <a:defRPr sz="2175" b="0">
                <a:solidFill>
                  <a:srgbClr val="172B45"/>
                </a:solidFill>
                <a:latin typeface="Aptos"/>
                <a:ea typeface="Aptos"/>
                <a:cs typeface="Aptos"/>
              </a:defRPr>
            </a:lvl9pPr>
          </a:lstStyle>
          <a:p xmlns:a="http://schemas.openxmlformats.org/drawingml/2006/main">
            <a:pPr>
              <a:defRPr sz="2175" b="0">
                <a:solidFill>
                  <a:srgbClr val="172B45"/>
                </a:solidFill>
                <a:latin typeface="Aptos"/>
                <a:ea typeface="Aptos"/>
                <a:cs typeface="Aptos"/>
              </a:defRPr>
            </a:pPr>
            <a:r>
              <a:rPr sz="2175" b="0">
                <a:solidFill>
                  <a:srgbClr val="172B45"/>
                </a:solidFill>
                <a:latin typeface="Aptos"/>
                <a:ea typeface="Aptos"/>
                <a:cs typeface="Aptos"/>
              </a:rPr>
              <a:t>Block learning objectives 26–28 and the supplied timetable</a:t>
            </a:r>
          </a:p>
        </p:txBody>
      </p:sp>
      <p:sp>
        <p:nvSpPr>
          <p:cNvPr id="4" name="body-1">
            <a:extLst xmlns:a="http://schemas.openxmlformats.org/drawingml/2006/main">
              <a:ext uri="{FF2B5EF4-FFF2-40B4-BE49-F238E27FC236}">
                <a16:creationId xmlns:a16="http://schemas.microsoft.com/office/drawing/2014/main" id="{38C51B3C-C74A-4411-9AB6-A673377E0069}"/>
              </a:ext>
            </a:extLst>
          </p:cNvPr>
          <p:cNvSpPr>
            <a:spLocks xmlns:a="http://schemas.openxmlformats.org/drawingml/2006/main" noGrp="1"/>
          </p:cNvSpPr>
          <p:nvPr/>
        </p:nvSpPr>
        <p:spPr>
          <a:xfrm xmlns:a="http://schemas.openxmlformats.org/drawingml/2006/main">
            <a:off x="704850" y="26289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TEPDAD National Standards for Undergraduate Medical Education, 2025</a:t>
            </a:r>
          </a:p>
        </p:txBody>
      </p:sp>
      <p:sp>
        <p:nvSpPr>
          <p:cNvPr id="5" name="body-2">
            <a:extLst xmlns:a="http://schemas.openxmlformats.org/drawingml/2006/main">
              <a:ext uri="{FF2B5EF4-FFF2-40B4-BE49-F238E27FC236}">
                <a16:creationId xmlns:a16="http://schemas.microsoft.com/office/drawing/2014/main" id="{D76B626B-31B9-448F-92EC-42DC48D1DEB3}"/>
              </a:ext>
            </a:extLst>
          </p:cNvPr>
          <p:cNvSpPr>
            <a:spLocks xmlns:a="http://schemas.openxmlformats.org/drawingml/2006/main" noGrp="1"/>
          </p:cNvSpPr>
          <p:nvPr/>
        </p:nvSpPr>
        <p:spPr>
          <a:xfrm xmlns:a="http://schemas.openxmlformats.org/drawingml/2006/main">
            <a:off x="704850" y="33528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YÖK ethical guide on generative AI, 2024</a:t>
            </a:r>
          </a:p>
        </p:txBody>
      </p:sp>
      <p:sp>
        <p:nvSpPr>
          <p:cNvPr id="6" name="body-3">
            <a:extLst xmlns:a="http://schemas.openxmlformats.org/drawingml/2006/main">
              <a:ext uri="{FF2B5EF4-FFF2-40B4-BE49-F238E27FC236}">
                <a16:creationId xmlns:a16="http://schemas.microsoft.com/office/drawing/2014/main" id="{C0CF2C61-F547-4ED9-A76A-42B1B61AA271}"/>
              </a:ext>
            </a:extLst>
          </p:cNvPr>
          <p:cNvSpPr>
            <a:spLocks xmlns:a="http://schemas.openxmlformats.org/drawingml/2006/main" noGrp="1"/>
          </p:cNvSpPr>
          <p:nvPr/>
        </p:nvSpPr>
        <p:spPr>
          <a:xfrm xmlns:a="http://schemas.openxmlformats.org/drawingml/2006/main">
            <a:off x="704850" y="40767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UNESCO guidance on generative AI in education and research</a:t>
            </a:r>
          </a:p>
        </p:txBody>
      </p:sp>
      <p:sp>
        <p:nvSpPr>
          <p:cNvPr id="7" name="body-4">
            <a:extLst xmlns:a="http://schemas.openxmlformats.org/drawingml/2006/main">
              <a:ext uri="{FF2B5EF4-FFF2-40B4-BE49-F238E27FC236}">
                <a16:creationId xmlns:a16="http://schemas.microsoft.com/office/drawing/2014/main" id="{DA4A8322-4AEF-499F-B2AD-AACF5DE976B3}"/>
              </a:ext>
            </a:extLst>
          </p:cNvPr>
          <p:cNvSpPr>
            <a:spLocks xmlns:a="http://schemas.openxmlformats.org/drawingml/2006/main" noGrp="1"/>
          </p:cNvSpPr>
          <p:nvPr/>
        </p:nvSpPr>
        <p:spPr>
          <a:xfrm xmlns:a="http://schemas.openxmlformats.org/drawingml/2006/main">
            <a:off x="704850" y="4800600"/>
            <a:ext cx="10572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0">
                <a:solidFill>
                  <a:srgbClr val="48596D"/>
                </a:solidFill>
                <a:latin typeface="Aptos"/>
                <a:ea typeface="Aptos"/>
                <a:cs typeface="Aptos"/>
              </a:defRPr>
            </a:defPPr>
            <a:lvl1pPr>
              <a:defRPr sz="2175" b="0">
                <a:solidFill>
                  <a:srgbClr val="48596D"/>
                </a:solidFill>
                <a:latin typeface="Aptos"/>
                <a:ea typeface="Aptos"/>
                <a:cs typeface="Aptos"/>
              </a:defRPr>
            </a:lvl1pPr>
            <a:lvl2pPr>
              <a:defRPr sz="2175" b="0">
                <a:solidFill>
                  <a:srgbClr val="48596D"/>
                </a:solidFill>
                <a:latin typeface="Aptos"/>
                <a:ea typeface="Aptos"/>
                <a:cs typeface="Aptos"/>
              </a:defRPr>
            </a:lvl2pPr>
            <a:lvl3pPr>
              <a:defRPr sz="2175" b="0">
                <a:solidFill>
                  <a:srgbClr val="48596D"/>
                </a:solidFill>
                <a:latin typeface="Aptos"/>
                <a:ea typeface="Aptos"/>
                <a:cs typeface="Aptos"/>
              </a:defRPr>
            </a:lvl3pPr>
            <a:lvl4pPr>
              <a:defRPr sz="2175" b="0">
                <a:solidFill>
                  <a:srgbClr val="48596D"/>
                </a:solidFill>
                <a:latin typeface="Aptos"/>
                <a:ea typeface="Aptos"/>
                <a:cs typeface="Aptos"/>
              </a:defRPr>
            </a:lvl4pPr>
            <a:lvl5pPr>
              <a:defRPr sz="2175" b="0">
                <a:solidFill>
                  <a:srgbClr val="48596D"/>
                </a:solidFill>
                <a:latin typeface="Aptos"/>
                <a:ea typeface="Aptos"/>
                <a:cs typeface="Aptos"/>
              </a:defRPr>
            </a:lvl5pPr>
            <a:lvl6pPr>
              <a:defRPr sz="2175" b="0">
                <a:solidFill>
                  <a:srgbClr val="48596D"/>
                </a:solidFill>
                <a:latin typeface="Aptos"/>
                <a:ea typeface="Aptos"/>
                <a:cs typeface="Aptos"/>
              </a:defRPr>
            </a:lvl6pPr>
            <a:lvl7pPr>
              <a:defRPr sz="2175" b="0">
                <a:solidFill>
                  <a:srgbClr val="48596D"/>
                </a:solidFill>
                <a:latin typeface="Aptos"/>
                <a:ea typeface="Aptos"/>
                <a:cs typeface="Aptos"/>
              </a:defRPr>
            </a:lvl7pPr>
            <a:lvl8pPr>
              <a:defRPr sz="2175" b="0">
                <a:solidFill>
                  <a:srgbClr val="48596D"/>
                </a:solidFill>
                <a:latin typeface="Aptos"/>
                <a:ea typeface="Aptos"/>
                <a:cs typeface="Aptos"/>
              </a:defRPr>
            </a:lvl8pPr>
            <a:lvl9pPr>
              <a:defRPr sz="2175" b="0">
                <a:solidFill>
                  <a:srgbClr val="48596D"/>
                </a:solidFill>
                <a:latin typeface="Aptos"/>
                <a:ea typeface="Aptos"/>
                <a:cs typeface="Aptos"/>
              </a:defRPr>
            </a:lvl9pPr>
          </a:lstStyle>
          <a:p xmlns:a="http://schemas.openxmlformats.org/drawingml/2006/main">
            <a:pPr>
              <a:defRPr sz="2175" b="0">
                <a:solidFill>
                  <a:srgbClr val="48596D"/>
                </a:solidFill>
                <a:latin typeface="Aptos"/>
                <a:ea typeface="Aptos"/>
                <a:cs typeface="Aptos"/>
              </a:defRPr>
            </a:pPr>
            <a:r>
              <a:rPr sz="2175" b="0">
                <a:solidFill>
                  <a:srgbClr val="48596D"/>
                </a:solidFill>
                <a:latin typeface="Aptos"/>
                <a:ea typeface="Aptos"/>
                <a:cs typeface="Aptos"/>
              </a:rPr>
              <a:t>WHO guidance on large multimodal models in health</a:t>
            </a:r>
          </a:p>
        </p:txBody>
      </p:sp>
      <p:sp>
        <p:nvSpPr>
          <p:cNvPr id="8" name="foot">
            <a:extLst xmlns:a="http://schemas.openxmlformats.org/drawingml/2006/main">
              <a:ext uri="{FF2B5EF4-FFF2-40B4-BE49-F238E27FC236}">
                <a16:creationId xmlns:a16="http://schemas.microsoft.com/office/drawing/2014/main" id="{9F0956B2-E7A6-4855-8ED1-2319419D9515}"/>
              </a:ext>
            </a:extLst>
          </p:cNvPr>
          <p:cNvSpPr>
            <a:spLocks xmlns:a="http://schemas.openxmlformats.org/drawingml/2006/main" noGrp="1"/>
          </p:cNvSpPr>
          <p:nvPr/>
        </p:nvSpPr>
        <p:spPr>
          <a:xfrm xmlns:a="http://schemas.openxmlformats.org/drawingml/2006/main">
            <a:off x="685800" y="6429375"/>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125" b="0">
                <a:solidFill>
                  <a:srgbClr val="48596D"/>
                </a:solidFill>
                <a:latin typeface="Aptos"/>
                <a:ea typeface="Aptos"/>
                <a:cs typeface="Aptos"/>
              </a:defRPr>
            </a:defPPr>
            <a:lvl1pPr>
              <a:defRPr sz="1125" b="0">
                <a:solidFill>
                  <a:srgbClr val="48596D"/>
                </a:solidFill>
                <a:latin typeface="Aptos"/>
                <a:ea typeface="Aptos"/>
                <a:cs typeface="Aptos"/>
              </a:defRPr>
            </a:lvl1pPr>
            <a:lvl2pPr>
              <a:defRPr sz="1125" b="0">
                <a:solidFill>
                  <a:srgbClr val="48596D"/>
                </a:solidFill>
                <a:latin typeface="Aptos"/>
                <a:ea typeface="Aptos"/>
                <a:cs typeface="Aptos"/>
              </a:defRPr>
            </a:lvl2pPr>
            <a:lvl3pPr>
              <a:defRPr sz="1125" b="0">
                <a:solidFill>
                  <a:srgbClr val="48596D"/>
                </a:solidFill>
                <a:latin typeface="Aptos"/>
                <a:ea typeface="Aptos"/>
                <a:cs typeface="Aptos"/>
              </a:defRPr>
            </a:lvl3pPr>
            <a:lvl4pPr>
              <a:defRPr sz="1125" b="0">
                <a:solidFill>
                  <a:srgbClr val="48596D"/>
                </a:solidFill>
                <a:latin typeface="Aptos"/>
                <a:ea typeface="Aptos"/>
                <a:cs typeface="Aptos"/>
              </a:defRPr>
            </a:lvl4pPr>
            <a:lvl5pPr>
              <a:defRPr sz="1125" b="0">
                <a:solidFill>
                  <a:srgbClr val="48596D"/>
                </a:solidFill>
                <a:latin typeface="Aptos"/>
                <a:ea typeface="Aptos"/>
                <a:cs typeface="Aptos"/>
              </a:defRPr>
            </a:lvl5pPr>
            <a:lvl6pPr>
              <a:defRPr sz="1125" b="0">
                <a:solidFill>
                  <a:srgbClr val="48596D"/>
                </a:solidFill>
                <a:latin typeface="Aptos"/>
                <a:ea typeface="Aptos"/>
                <a:cs typeface="Aptos"/>
              </a:defRPr>
            </a:lvl6pPr>
            <a:lvl7pPr>
              <a:defRPr sz="1125" b="0">
                <a:solidFill>
                  <a:srgbClr val="48596D"/>
                </a:solidFill>
                <a:latin typeface="Aptos"/>
                <a:ea typeface="Aptos"/>
                <a:cs typeface="Aptos"/>
              </a:defRPr>
            </a:lvl7pPr>
            <a:lvl8pPr>
              <a:defRPr sz="1125" b="0">
                <a:solidFill>
                  <a:srgbClr val="48596D"/>
                </a:solidFill>
                <a:latin typeface="Aptos"/>
                <a:ea typeface="Aptos"/>
                <a:cs typeface="Aptos"/>
              </a:defRPr>
            </a:lvl8pPr>
            <a:lvl9pPr>
              <a:defRPr sz="1125" b="0">
                <a:solidFill>
                  <a:srgbClr val="48596D"/>
                </a:solidFill>
                <a:latin typeface="Aptos"/>
                <a:ea typeface="Aptos"/>
                <a:cs typeface="Aptos"/>
              </a:defRPr>
            </a:lvl9pPr>
          </a:lstStyle>
          <a:p xmlns:a="http://schemas.openxmlformats.org/drawingml/2006/main">
            <a:pPr>
              <a:defRPr sz="1125" b="0">
                <a:solidFill>
                  <a:srgbClr val="48596D"/>
                </a:solidFill>
                <a:latin typeface="Aptos"/>
                <a:ea typeface="Aptos"/>
                <a:cs typeface="Aptos"/>
              </a:defRPr>
            </a:pPr>
            <a:r>
              <a:rPr sz="1125" b="0">
                <a:solidFill>
                  <a:srgbClr val="48596D"/>
                </a:solidFill>
                <a:latin typeface="Aptos"/>
                <a:ea typeface="Aptos"/>
                <a:cs typeface="Aptos"/>
              </a:rPr>
              <a:t>Sources: K1, K2, K10, K11, K12, K13</a:t>
            </a:r>
          </a:p>
        </p:txBody>
      </p:sp>
      <p:sp>
        <p:nvSpPr>
          <p:cNvPr id="9" name="number">
            <a:extLst xmlns:a="http://schemas.openxmlformats.org/drawingml/2006/main">
              <a:ext uri="{FF2B5EF4-FFF2-40B4-BE49-F238E27FC236}">
                <a16:creationId xmlns:a16="http://schemas.microsoft.com/office/drawing/2014/main" id="{18EBF0D2-982D-45E8-85CC-47789308C964}"/>
              </a:ext>
            </a:extLst>
          </p:cNvPr>
          <p:cNvSpPr>
            <a:spLocks xmlns:a="http://schemas.openxmlformats.org/drawingml/2006/main" noGrp="1"/>
          </p:cNvSpPr>
          <p:nvPr/>
        </p:nvSpPr>
        <p:spPr>
          <a:xfrm xmlns:a="http://schemas.openxmlformats.org/drawingml/2006/main">
            <a:off x="11049000" y="6429375"/>
            <a:ext cx="571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00" b="1">
                <a:solidFill>
                  <a:srgbClr val="144B8E"/>
                </a:solidFill>
                <a:latin typeface="Aptos"/>
                <a:ea typeface="Aptos"/>
                <a:cs typeface="Aptos"/>
              </a:defRPr>
            </a:defPPr>
            <a:lvl1pPr>
              <a:defRPr sz="1500" b="1">
                <a:solidFill>
                  <a:srgbClr val="144B8E"/>
                </a:solidFill>
                <a:latin typeface="Aptos"/>
                <a:ea typeface="Aptos"/>
                <a:cs typeface="Aptos"/>
              </a:defRPr>
            </a:lvl1pPr>
            <a:lvl2pPr>
              <a:defRPr sz="1500" b="1">
                <a:solidFill>
                  <a:srgbClr val="144B8E"/>
                </a:solidFill>
                <a:latin typeface="Aptos"/>
                <a:ea typeface="Aptos"/>
                <a:cs typeface="Aptos"/>
              </a:defRPr>
            </a:lvl2pPr>
            <a:lvl3pPr>
              <a:defRPr sz="1500" b="1">
                <a:solidFill>
                  <a:srgbClr val="144B8E"/>
                </a:solidFill>
                <a:latin typeface="Aptos"/>
                <a:ea typeface="Aptos"/>
                <a:cs typeface="Aptos"/>
              </a:defRPr>
            </a:lvl3pPr>
            <a:lvl4pPr>
              <a:defRPr sz="1500" b="1">
                <a:solidFill>
                  <a:srgbClr val="144B8E"/>
                </a:solidFill>
                <a:latin typeface="Aptos"/>
                <a:ea typeface="Aptos"/>
                <a:cs typeface="Aptos"/>
              </a:defRPr>
            </a:lvl4pPr>
            <a:lvl5pPr>
              <a:defRPr sz="1500" b="1">
                <a:solidFill>
                  <a:srgbClr val="144B8E"/>
                </a:solidFill>
                <a:latin typeface="Aptos"/>
                <a:ea typeface="Aptos"/>
                <a:cs typeface="Aptos"/>
              </a:defRPr>
            </a:lvl5pPr>
            <a:lvl6pPr>
              <a:defRPr sz="1500" b="1">
                <a:solidFill>
                  <a:srgbClr val="144B8E"/>
                </a:solidFill>
                <a:latin typeface="Aptos"/>
                <a:ea typeface="Aptos"/>
                <a:cs typeface="Aptos"/>
              </a:defRPr>
            </a:lvl6pPr>
            <a:lvl7pPr>
              <a:defRPr sz="1500" b="1">
                <a:solidFill>
                  <a:srgbClr val="144B8E"/>
                </a:solidFill>
                <a:latin typeface="Aptos"/>
                <a:ea typeface="Aptos"/>
                <a:cs typeface="Aptos"/>
              </a:defRPr>
            </a:lvl7pPr>
            <a:lvl8pPr>
              <a:defRPr sz="1500" b="1">
                <a:solidFill>
                  <a:srgbClr val="144B8E"/>
                </a:solidFill>
                <a:latin typeface="Aptos"/>
                <a:ea typeface="Aptos"/>
                <a:cs typeface="Aptos"/>
              </a:defRPr>
            </a:lvl8pPr>
            <a:lvl9pPr>
              <a:defRPr sz="1500" b="1">
                <a:solidFill>
                  <a:srgbClr val="144B8E"/>
                </a:solidFill>
                <a:latin typeface="Aptos"/>
                <a:ea typeface="Aptos"/>
                <a:cs typeface="Aptos"/>
              </a:defRPr>
            </a:lvl9pPr>
          </a:lstStyle>
          <a:p xmlns:a="http://schemas.openxmlformats.org/drawingml/2006/main">
            <a:pPr>
              <a:defRPr sz="1500" b="1">
                <a:solidFill>
                  <a:srgbClr val="144B8E"/>
                </a:solidFill>
                <a:latin typeface="Aptos"/>
                <a:ea typeface="Aptos"/>
                <a:cs typeface="Aptos"/>
              </a:defRPr>
            </a:pPr>
            <a:r>
              <a:rPr sz="1500" b="1">
                <a:solidFill>
                  <a:srgbClr val="144B8E"/>
                </a:solidFill>
                <a:latin typeface="Aptos"/>
                <a:ea typeface="Aptos"/>
                <a:cs typeface="Aptos"/>
              </a:rPr>
              <a:t>32</a:t>
            </a:r>
          </a:p>
        </p:txBody>
      </p:sp>
    </p:spTree>
    <p:extLst>
      <p:ext uri="{BB962C8B-B14F-4D97-AF65-F5344CB8AC3E}">
        <p14:creationId xmlns:p14="http://schemas.microsoft.com/office/powerpoint/2010/main" val="73327795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2026-10-18T19:06:58.0370000Z</dcterms:created>
  <dcterms:modified xsi:type="dcterms:W3CDTF">2026-10-18T19:06:58.0370000Z</dcterms:modified>
</coreProperties>
</file>